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8"/>
  </p:notesMasterIdLst>
  <p:handoutMasterIdLst>
    <p:handoutMasterId r:id="rId49"/>
  </p:handoutMasterIdLst>
  <p:sldIdLst>
    <p:sldId id="258" r:id="rId5"/>
    <p:sldId id="259" r:id="rId6"/>
    <p:sldId id="260" r:id="rId7"/>
    <p:sldId id="261" r:id="rId8"/>
    <p:sldId id="262" r:id="rId9"/>
    <p:sldId id="263" r:id="rId10"/>
    <p:sldId id="264" r:id="rId11"/>
    <p:sldId id="265" r:id="rId12"/>
    <p:sldId id="268" r:id="rId13"/>
    <p:sldId id="269" r:id="rId14"/>
    <p:sldId id="266" r:id="rId15"/>
    <p:sldId id="267" r:id="rId16"/>
    <p:sldId id="270" r:id="rId17"/>
    <p:sldId id="284"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253" y="403"/>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12/24/2022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INTRODUCTION TO DATABASE</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GB"/>
              <a:t>FIFA FOOTBALL WORLD CUP MANAGEMENT SYSTEM</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INTRODUCTION TO DATABASE</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GB"/>
              <a:t>FIFA FOOTBALL WORLD CUP MANAGEMENT SYSTEM</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INTRODUCTION TO DATABASE</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GB"/>
              <a:t>FIFA FOOTBALL WORLD CUP MANAGEMENT SYSTEM</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INTRODUCTION TO DATABASE</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GB"/>
              <a:t>FIFA FOOTBALL WORLD CUP MANAGEMENT SYSTEM</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INTRODUCTION TO DATABASE</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INTRODUCTION TO DATABASE</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GB"/>
              <a:t>FIFA FOOTBALL WORLD CUP MANAGEMENT SYSTEM</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INTRODUCTION TO DATABASE</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GB"/>
              <a:t>FIFA FOOTBALL WORLD CUP MANAGEMENT SYSTEM</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INTRODUCTION TO DATABASE</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GB"/>
              <a:t>FIFA FOOTBALL WORLD CUP MANAGEMENT SYSTEM</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INTRODUCTION TO DATABASE</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GB"/>
              <a:t>FIFA FOOTBALL WORLD CUP MANAGEMENT SYSTEM</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INTRODUCTION TO DATABASE</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GB"/>
              <a:t>FIFA FOOTBALL WORLD CUP MANAGEMENT SYSTEM</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INTRODUCTION TO DATABASE</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GB"/>
              <a:t>FIFA FOOTBALL WORLD CUP MANAGEMENT SYSTEM</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INTRODUCTION TO DATABASE</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A6D2-9577-BEF0-9F9F-5634DB8BA8D1}"/>
              </a:ext>
            </a:extLst>
          </p:cNvPr>
          <p:cNvSpPr>
            <a:spLocks noGrp="1"/>
          </p:cNvSpPr>
          <p:nvPr>
            <p:ph type="title"/>
          </p:nvPr>
        </p:nvSpPr>
        <p:spPr>
          <a:xfrm>
            <a:off x="507182" y="2014249"/>
            <a:ext cx="7246892" cy="1284790"/>
          </a:xfrm>
        </p:spPr>
        <p:txBody>
          <a:bodyPr>
            <a:normAutofit/>
          </a:bodyPr>
          <a:lstStyle/>
          <a:p>
            <a:r>
              <a:rPr lang="en-US" b="1" dirty="0"/>
              <a:t>PROJECT ON:</a:t>
            </a:r>
            <a:br>
              <a:rPr lang="en-US" dirty="0"/>
            </a:br>
            <a:r>
              <a:rPr lang="en-US" dirty="0"/>
              <a:t>FIFA FOOTBALL WORLD CUP DATABASE MANAGEMENT SYSTEM</a:t>
            </a:r>
            <a:endParaRPr lang="en-GB" dirty="0"/>
          </a:p>
        </p:txBody>
      </p:sp>
      <p:sp>
        <p:nvSpPr>
          <p:cNvPr id="3" name="Text Placeholder 2">
            <a:extLst>
              <a:ext uri="{FF2B5EF4-FFF2-40B4-BE49-F238E27FC236}">
                <a16:creationId xmlns:a16="http://schemas.microsoft.com/office/drawing/2014/main" id="{33CD87CB-2D48-9596-DF39-E6A150CE14D6}"/>
              </a:ext>
            </a:extLst>
          </p:cNvPr>
          <p:cNvSpPr>
            <a:spLocks noGrp="1"/>
          </p:cNvSpPr>
          <p:nvPr>
            <p:ph type="body" idx="1"/>
          </p:nvPr>
        </p:nvSpPr>
        <p:spPr>
          <a:xfrm>
            <a:off x="507182" y="3538706"/>
            <a:ext cx="6378790" cy="1748631"/>
          </a:xfrm>
        </p:spPr>
        <p:txBody>
          <a:bodyPr>
            <a:noAutofit/>
          </a:bodyPr>
          <a:lstStyle/>
          <a:p>
            <a:r>
              <a:rPr lang="en-US" sz="2300" dirty="0"/>
              <a:t>COURSE: INTRODUCTION TO DATABASE</a:t>
            </a:r>
          </a:p>
          <a:p>
            <a:r>
              <a:rPr lang="en-US" sz="2300" dirty="0"/>
              <a:t>SECTION: C</a:t>
            </a:r>
          </a:p>
          <a:p>
            <a:r>
              <a:rPr lang="en-US" sz="2300" dirty="0"/>
              <a:t>COURSE FACULTY: MST. TASNIM PARVEEN</a:t>
            </a:r>
          </a:p>
          <a:p>
            <a:br>
              <a:rPr lang="en-US" sz="2300" dirty="0"/>
            </a:br>
            <a:endParaRPr lang="en-US" sz="2300" dirty="0"/>
          </a:p>
        </p:txBody>
      </p:sp>
      <p:sp>
        <p:nvSpPr>
          <p:cNvPr id="4" name="Date Placeholder 3">
            <a:extLst>
              <a:ext uri="{FF2B5EF4-FFF2-40B4-BE49-F238E27FC236}">
                <a16:creationId xmlns:a16="http://schemas.microsoft.com/office/drawing/2014/main" id="{A30118A7-BB72-2664-7C51-BE3F94648CE1}"/>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63879D56-E56A-61D7-1738-4039BA3B3011}"/>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C276345A-1930-5E17-BE0E-64B78BE03A9D}"/>
              </a:ext>
            </a:extLst>
          </p:cNvPr>
          <p:cNvSpPr>
            <a:spLocks noGrp="1"/>
          </p:cNvSpPr>
          <p:nvPr>
            <p:ph type="sldNum" sz="quarter" idx="12"/>
          </p:nvPr>
        </p:nvSpPr>
        <p:spPr/>
        <p:txBody>
          <a:bodyPr/>
          <a:lstStyle/>
          <a:p>
            <a:fld id="{B5CEABB6-07DC-46E8-9B57-56EC44A396E5}" type="slidenum">
              <a:rPr lang="en-US" smtClean="0"/>
              <a:t>1</a:t>
            </a:fld>
            <a:endParaRPr lang="en-US" dirty="0"/>
          </a:p>
        </p:txBody>
      </p:sp>
      <p:sp>
        <p:nvSpPr>
          <p:cNvPr id="11" name="TextBox 10">
            <a:extLst>
              <a:ext uri="{FF2B5EF4-FFF2-40B4-BE49-F238E27FC236}">
                <a16:creationId xmlns:a16="http://schemas.microsoft.com/office/drawing/2014/main" id="{2D3759BC-9EFC-DD38-D68E-A232267835CC}"/>
              </a:ext>
            </a:extLst>
          </p:cNvPr>
          <p:cNvSpPr txBox="1"/>
          <p:nvPr/>
        </p:nvSpPr>
        <p:spPr>
          <a:xfrm>
            <a:off x="2458500" y="354321"/>
            <a:ext cx="7274999" cy="1015434"/>
          </a:xfrm>
          <a:prstGeom prst="rect">
            <a:avLst/>
          </a:prstGeom>
          <a:noFill/>
        </p:spPr>
        <p:txBody>
          <a:bodyPr wrap="square" lIns="91214" tIns="45607" rIns="91214" bIns="45607" rtlCol="0" anchor="t">
            <a:spAutoFit/>
          </a:bodyPr>
          <a:lstStyle/>
          <a:p>
            <a:pPr algn="ctr"/>
            <a:r>
              <a:rPr lang="en-US" sz="2000" b="1" dirty="0">
                <a:latin typeface="+mj-lt"/>
                <a:cs typeface="Calibri"/>
              </a:rPr>
              <a:t>AMERICAN INTERNATIONAL UNIVERSITY-BANGLADESH</a:t>
            </a:r>
          </a:p>
          <a:p>
            <a:pPr algn="ctr"/>
            <a:r>
              <a:rPr lang="en-US" sz="2000" b="1" dirty="0">
                <a:latin typeface="+mj-lt"/>
                <a:cs typeface="Calibri"/>
              </a:rPr>
              <a:t>DEPARTMENT OF COMPUTER SCIENCE</a:t>
            </a:r>
          </a:p>
          <a:p>
            <a:pPr algn="ctr"/>
            <a:r>
              <a:rPr lang="en-US" sz="2000" b="1" dirty="0">
                <a:latin typeface="+mj-lt"/>
                <a:cs typeface="Calibri"/>
              </a:rPr>
              <a:t>FALL 2022-23</a:t>
            </a:r>
          </a:p>
        </p:txBody>
      </p:sp>
      <p:pic>
        <p:nvPicPr>
          <p:cNvPr id="12" name="Picture 4" descr="A close up of a sign&#10;&#10;Description automatically generated">
            <a:extLst>
              <a:ext uri="{FF2B5EF4-FFF2-40B4-BE49-F238E27FC236}">
                <a16:creationId xmlns:a16="http://schemas.microsoft.com/office/drawing/2014/main" id="{79F891BA-2953-2EE1-3637-BC646AC949AA}"/>
              </a:ext>
            </a:extLst>
          </p:cNvPr>
          <p:cNvPicPr>
            <a:picLocks noChangeAspect="1"/>
          </p:cNvPicPr>
          <p:nvPr/>
        </p:nvPicPr>
        <p:blipFill>
          <a:blip r:embed="rId2"/>
          <a:stretch>
            <a:fillRect/>
          </a:stretch>
        </p:blipFill>
        <p:spPr>
          <a:xfrm>
            <a:off x="10170678" y="114430"/>
            <a:ext cx="1406730" cy="1441739"/>
          </a:xfrm>
          <a:prstGeom prst="rect">
            <a:avLst/>
          </a:prstGeom>
        </p:spPr>
      </p:pic>
    </p:spTree>
    <p:extLst>
      <p:ext uri="{BB962C8B-B14F-4D97-AF65-F5344CB8AC3E}">
        <p14:creationId xmlns:p14="http://schemas.microsoft.com/office/powerpoint/2010/main" val="302772926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FF6DB-45B0-19F4-35A0-79B0056CCB78}"/>
              </a:ext>
            </a:extLst>
          </p:cNvPr>
          <p:cNvSpPr>
            <a:spLocks noGrp="1"/>
          </p:cNvSpPr>
          <p:nvPr>
            <p:ph type="title"/>
          </p:nvPr>
        </p:nvSpPr>
        <p:spPr>
          <a:xfrm>
            <a:off x="929640" y="738664"/>
            <a:ext cx="2860040" cy="854075"/>
          </a:xfrm>
        </p:spPr>
        <p:txBody>
          <a:bodyPr/>
          <a:lstStyle/>
          <a:p>
            <a:r>
              <a:rPr lang="en-US" b="1" dirty="0"/>
              <a:t>Team TABLE:</a:t>
            </a:r>
            <a:endParaRPr lang="en-GB" b="1" dirty="0"/>
          </a:p>
        </p:txBody>
      </p:sp>
      <p:sp>
        <p:nvSpPr>
          <p:cNvPr id="4" name="Date Placeholder 3">
            <a:extLst>
              <a:ext uri="{FF2B5EF4-FFF2-40B4-BE49-F238E27FC236}">
                <a16:creationId xmlns:a16="http://schemas.microsoft.com/office/drawing/2014/main" id="{4EAACFE3-181F-0D90-C346-A83DB96E91A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16AB25E7-11FA-7DDE-04FD-E0D732E1896F}"/>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D07AE139-A4F6-AECA-40BA-C9CC0BA6D700}"/>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7" name="TextBox 6">
            <a:extLst>
              <a:ext uri="{FF2B5EF4-FFF2-40B4-BE49-F238E27FC236}">
                <a16:creationId xmlns:a16="http://schemas.microsoft.com/office/drawing/2014/main" id="{A4B5F0B3-54EC-1CCE-B3C8-6B252B67F7FE}"/>
              </a:ext>
            </a:extLst>
          </p:cNvPr>
          <p:cNvSpPr txBox="1"/>
          <p:nvPr/>
        </p:nvSpPr>
        <p:spPr>
          <a:xfrm>
            <a:off x="1178560" y="1694339"/>
            <a:ext cx="1838960" cy="369332"/>
          </a:xfrm>
          <a:prstGeom prst="rect">
            <a:avLst/>
          </a:prstGeom>
          <a:noFill/>
        </p:spPr>
        <p:txBody>
          <a:bodyPr wrap="square" rtlCol="0">
            <a:spAutoFit/>
          </a:bodyPr>
          <a:lstStyle/>
          <a:p>
            <a:r>
              <a:rPr lang="en-US" b="1" dirty="0"/>
              <a:t>BEFORE 2NF:</a:t>
            </a:r>
            <a:endParaRPr lang="en-GB" b="1" dirty="0"/>
          </a:p>
        </p:txBody>
      </p:sp>
      <p:graphicFrame>
        <p:nvGraphicFramePr>
          <p:cNvPr id="10" name="Table 9">
            <a:extLst>
              <a:ext uri="{FF2B5EF4-FFF2-40B4-BE49-F238E27FC236}">
                <a16:creationId xmlns:a16="http://schemas.microsoft.com/office/drawing/2014/main" id="{BD026D2A-A008-46C6-4E88-B8B4D7FB0831}"/>
              </a:ext>
            </a:extLst>
          </p:cNvPr>
          <p:cNvGraphicFramePr>
            <a:graphicFrameLocks noGrp="1"/>
          </p:cNvGraphicFramePr>
          <p:nvPr>
            <p:extLst>
              <p:ext uri="{D42A27DB-BD31-4B8C-83A1-F6EECF244321}">
                <p14:modId xmlns:p14="http://schemas.microsoft.com/office/powerpoint/2010/main" val="126303779"/>
              </p:ext>
            </p:extLst>
          </p:nvPr>
        </p:nvGraphicFramePr>
        <p:xfrm>
          <a:off x="1330960" y="2306320"/>
          <a:ext cx="9164321" cy="3190241"/>
        </p:xfrm>
        <a:graphic>
          <a:graphicData uri="http://schemas.openxmlformats.org/drawingml/2006/table">
            <a:tbl>
              <a:tblPr firstRow="1" firstCol="1" bandRow="1">
                <a:tableStyleId>{5C22544A-7EE6-4342-B048-85BDC9FD1C3A}</a:tableStyleId>
              </a:tblPr>
              <a:tblGrid>
                <a:gridCol w="1105814">
                  <a:extLst>
                    <a:ext uri="{9D8B030D-6E8A-4147-A177-3AD203B41FA5}">
                      <a16:colId xmlns:a16="http://schemas.microsoft.com/office/drawing/2014/main" val="1608230670"/>
                    </a:ext>
                  </a:extLst>
                </a:gridCol>
                <a:gridCol w="1875311">
                  <a:extLst>
                    <a:ext uri="{9D8B030D-6E8A-4147-A177-3AD203B41FA5}">
                      <a16:colId xmlns:a16="http://schemas.microsoft.com/office/drawing/2014/main" val="3626723331"/>
                    </a:ext>
                  </a:extLst>
                </a:gridCol>
                <a:gridCol w="987178">
                  <a:extLst>
                    <a:ext uri="{9D8B030D-6E8A-4147-A177-3AD203B41FA5}">
                      <a16:colId xmlns:a16="http://schemas.microsoft.com/office/drawing/2014/main" val="3617896987"/>
                    </a:ext>
                  </a:extLst>
                </a:gridCol>
                <a:gridCol w="2340058">
                  <a:extLst>
                    <a:ext uri="{9D8B030D-6E8A-4147-A177-3AD203B41FA5}">
                      <a16:colId xmlns:a16="http://schemas.microsoft.com/office/drawing/2014/main" val="137388146"/>
                    </a:ext>
                  </a:extLst>
                </a:gridCol>
                <a:gridCol w="921874">
                  <a:extLst>
                    <a:ext uri="{9D8B030D-6E8A-4147-A177-3AD203B41FA5}">
                      <a16:colId xmlns:a16="http://schemas.microsoft.com/office/drawing/2014/main" val="249283641"/>
                    </a:ext>
                  </a:extLst>
                </a:gridCol>
                <a:gridCol w="894665">
                  <a:extLst>
                    <a:ext uri="{9D8B030D-6E8A-4147-A177-3AD203B41FA5}">
                      <a16:colId xmlns:a16="http://schemas.microsoft.com/office/drawing/2014/main" val="3817883500"/>
                    </a:ext>
                  </a:extLst>
                </a:gridCol>
                <a:gridCol w="1039421">
                  <a:extLst>
                    <a:ext uri="{9D8B030D-6E8A-4147-A177-3AD203B41FA5}">
                      <a16:colId xmlns:a16="http://schemas.microsoft.com/office/drawing/2014/main" val="2651193386"/>
                    </a:ext>
                  </a:extLst>
                </a:gridCol>
              </a:tblGrid>
              <a:tr h="927456">
                <a:tc>
                  <a:txBody>
                    <a:bodyPr/>
                    <a:lstStyle/>
                    <a:p>
                      <a:pPr marL="0" marR="0">
                        <a:lnSpc>
                          <a:spcPct val="107000"/>
                        </a:lnSpc>
                        <a:spcBef>
                          <a:spcPts val="0"/>
                        </a:spcBef>
                        <a:spcAft>
                          <a:spcPts val="0"/>
                        </a:spcAft>
                      </a:pPr>
                      <a:r>
                        <a:rPr lang="en-GB" sz="2000">
                          <a:solidFill>
                            <a:schemeClr val="tx1"/>
                          </a:solidFill>
                          <a:effectLst/>
                          <a:highlight>
                            <a:srgbClr val="FFFF00"/>
                          </a:highlight>
                        </a:rPr>
                        <a:t>TEAM_</a:t>
                      </a:r>
                      <a:endParaRPr lang="en-GB" sz="2000">
                        <a:solidFill>
                          <a:schemeClr val="tx1"/>
                        </a:solidFill>
                        <a:effectLst/>
                      </a:endParaRPr>
                    </a:p>
                    <a:p>
                      <a:pPr marL="0" marR="0">
                        <a:lnSpc>
                          <a:spcPct val="107000"/>
                        </a:lnSpc>
                        <a:spcBef>
                          <a:spcPts val="0"/>
                        </a:spcBef>
                        <a:spcAft>
                          <a:spcPts val="0"/>
                        </a:spcAft>
                      </a:pPr>
                      <a:r>
                        <a:rPr lang="en-GB" sz="2000">
                          <a:solidFill>
                            <a:schemeClr val="tx1"/>
                          </a:solidFill>
                          <a:effectLst/>
                          <a:highlight>
                            <a:srgbClr val="FFFF00"/>
                          </a:highlight>
                        </a:rPr>
                        <a:t>ID</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dirty="0">
                          <a:solidFill>
                            <a:schemeClr val="tx1"/>
                          </a:solidFill>
                          <a:effectLst/>
                        </a:rPr>
                        <a:t>TEAM_NAME</a:t>
                      </a:r>
                      <a:endPar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dirty="0">
                          <a:solidFill>
                            <a:schemeClr val="tx1"/>
                          </a:solidFill>
                          <a:effectLst/>
                        </a:rPr>
                        <a:t>RANK</a:t>
                      </a:r>
                      <a:endPar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dirty="0">
                          <a:solidFill>
                            <a:schemeClr val="tx1"/>
                          </a:solidFill>
                          <a:effectLst/>
                          <a:highlight>
                            <a:srgbClr val="FFFF00"/>
                          </a:highlight>
                        </a:rPr>
                        <a:t>MATCH_PLAYED</a:t>
                      </a:r>
                      <a:endPar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WINS</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LOSS</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DRAW</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602976301"/>
                  </a:ext>
                </a:extLst>
              </a:tr>
              <a:tr h="452557">
                <a:tc>
                  <a:txBody>
                    <a:bodyPr/>
                    <a:lstStyle/>
                    <a:p>
                      <a:pPr marL="0" marR="0">
                        <a:lnSpc>
                          <a:spcPct val="107000"/>
                        </a:lnSpc>
                        <a:spcBef>
                          <a:spcPts val="0"/>
                        </a:spcBef>
                        <a:spcAft>
                          <a:spcPts val="0"/>
                        </a:spcAft>
                      </a:pPr>
                      <a:r>
                        <a:rPr lang="en-GB" sz="2000">
                          <a:solidFill>
                            <a:schemeClr val="tx1"/>
                          </a:solidFill>
                          <a:effectLst/>
                          <a:highlight>
                            <a:srgbClr val="FFFF00"/>
                          </a:highlight>
                        </a:rPr>
                        <a:t>ARG01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dirty="0">
                          <a:solidFill>
                            <a:schemeClr val="tx1"/>
                          </a:solidFill>
                          <a:effectLst/>
                        </a:rPr>
                        <a:t>ARGENTINA</a:t>
                      </a:r>
                      <a:endPar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3</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0</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127075437"/>
                  </a:ext>
                </a:extLst>
              </a:tr>
              <a:tr h="452557">
                <a:tc>
                  <a:txBody>
                    <a:bodyPr/>
                    <a:lstStyle/>
                    <a:p>
                      <a:pPr marL="0" marR="0">
                        <a:lnSpc>
                          <a:spcPct val="107000"/>
                        </a:lnSpc>
                        <a:spcBef>
                          <a:spcPts val="0"/>
                        </a:spcBef>
                        <a:spcAft>
                          <a:spcPts val="0"/>
                        </a:spcAft>
                      </a:pPr>
                      <a:r>
                        <a:rPr lang="en-GB" sz="2000">
                          <a:solidFill>
                            <a:schemeClr val="tx1"/>
                          </a:solidFill>
                          <a:effectLst/>
                          <a:highlight>
                            <a:srgbClr val="FFFF00"/>
                          </a:highlight>
                        </a:rPr>
                        <a:t>BRA01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BRAZIL</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3</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2</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1589038279"/>
                  </a:ext>
                </a:extLst>
              </a:tr>
              <a:tr h="452557">
                <a:tc>
                  <a:txBody>
                    <a:bodyPr/>
                    <a:lstStyle/>
                    <a:p>
                      <a:pPr marL="0" marR="0">
                        <a:lnSpc>
                          <a:spcPct val="107000"/>
                        </a:lnSpc>
                        <a:spcBef>
                          <a:spcPts val="0"/>
                        </a:spcBef>
                        <a:spcAft>
                          <a:spcPts val="0"/>
                        </a:spcAft>
                      </a:pPr>
                      <a:r>
                        <a:rPr lang="en-GB" sz="2000">
                          <a:solidFill>
                            <a:schemeClr val="tx1"/>
                          </a:solidFill>
                          <a:effectLst/>
                          <a:highlight>
                            <a:srgbClr val="FFFF00"/>
                          </a:highlight>
                        </a:rPr>
                        <a:t>GER01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GERMANY</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2</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2</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2439942714"/>
                  </a:ext>
                </a:extLst>
              </a:tr>
              <a:tr h="452557">
                <a:tc>
                  <a:txBody>
                    <a:bodyPr/>
                    <a:lstStyle/>
                    <a:p>
                      <a:pPr marL="0" marR="0">
                        <a:lnSpc>
                          <a:spcPct val="107000"/>
                        </a:lnSpc>
                        <a:spcBef>
                          <a:spcPts val="0"/>
                        </a:spcBef>
                        <a:spcAft>
                          <a:spcPts val="0"/>
                        </a:spcAft>
                      </a:pPr>
                      <a:r>
                        <a:rPr lang="en-GB" sz="2000">
                          <a:solidFill>
                            <a:schemeClr val="tx1"/>
                          </a:solidFill>
                          <a:effectLst/>
                          <a:highlight>
                            <a:srgbClr val="FFFF00"/>
                          </a:highlight>
                        </a:rPr>
                        <a:t>POR01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PORTUGAL</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5</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0</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3</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74230810"/>
                  </a:ext>
                </a:extLst>
              </a:tr>
              <a:tr h="452557">
                <a:tc>
                  <a:txBody>
                    <a:bodyPr/>
                    <a:lstStyle/>
                    <a:p>
                      <a:pPr marL="0" marR="0">
                        <a:lnSpc>
                          <a:spcPct val="107000"/>
                        </a:lnSpc>
                        <a:spcBef>
                          <a:spcPts val="0"/>
                        </a:spcBef>
                        <a:spcAft>
                          <a:spcPts val="0"/>
                        </a:spcAft>
                      </a:pPr>
                      <a:r>
                        <a:rPr lang="en-GB" sz="2000">
                          <a:solidFill>
                            <a:schemeClr val="tx1"/>
                          </a:solidFill>
                          <a:effectLst/>
                          <a:highlight>
                            <a:srgbClr val="FFFF00"/>
                          </a:highlight>
                        </a:rPr>
                        <a:t>FRA01</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FRANCE</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4</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0</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a:solidFill>
                            <a:schemeClr val="tx1"/>
                          </a:solidFill>
                          <a:effectLst/>
                          <a:highlight>
                            <a:srgbClr val="FFFF00"/>
                          </a:highlight>
                        </a:rPr>
                        <a:t>3</a:t>
                      </a:r>
                      <a:endParaRPr lang="en-GB"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2000" dirty="0">
                          <a:solidFill>
                            <a:schemeClr val="tx1"/>
                          </a:solidFill>
                          <a:effectLst/>
                          <a:highlight>
                            <a:srgbClr val="FFFF00"/>
                          </a:highlight>
                        </a:rPr>
                        <a:t>1</a:t>
                      </a:r>
                      <a:endPar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3463676630"/>
                  </a:ext>
                </a:extLst>
              </a:tr>
            </a:tbl>
          </a:graphicData>
        </a:graphic>
      </p:graphicFrame>
    </p:spTree>
    <p:extLst>
      <p:ext uri="{BB962C8B-B14F-4D97-AF65-F5344CB8AC3E}">
        <p14:creationId xmlns:p14="http://schemas.microsoft.com/office/powerpoint/2010/main" val="36801293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C194FC-A224-6B19-3958-8CF3D3B9D579}"/>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338A5146-2CB7-F944-4FFB-2C554E361FA7}"/>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68A59A8-5F5B-F1EF-CC1F-C2F95FA5F82B}"/>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7" name="TextBox 6">
            <a:extLst>
              <a:ext uri="{FF2B5EF4-FFF2-40B4-BE49-F238E27FC236}">
                <a16:creationId xmlns:a16="http://schemas.microsoft.com/office/drawing/2014/main" id="{9B964192-858F-424A-3691-DA4A5730C38D}"/>
              </a:ext>
            </a:extLst>
          </p:cNvPr>
          <p:cNvSpPr txBox="1"/>
          <p:nvPr/>
        </p:nvSpPr>
        <p:spPr>
          <a:xfrm>
            <a:off x="655320" y="879713"/>
            <a:ext cx="1635760" cy="369332"/>
          </a:xfrm>
          <a:prstGeom prst="rect">
            <a:avLst/>
          </a:prstGeom>
          <a:noFill/>
        </p:spPr>
        <p:txBody>
          <a:bodyPr wrap="square" rtlCol="0">
            <a:spAutoFit/>
          </a:bodyPr>
          <a:lstStyle/>
          <a:p>
            <a:r>
              <a:rPr lang="en-US" b="1" dirty="0"/>
              <a:t>AFTER 2NF:</a:t>
            </a:r>
            <a:endParaRPr lang="en-GB" b="1" dirty="0"/>
          </a:p>
        </p:txBody>
      </p:sp>
      <p:sp>
        <p:nvSpPr>
          <p:cNvPr id="8" name="TextBox 7">
            <a:extLst>
              <a:ext uri="{FF2B5EF4-FFF2-40B4-BE49-F238E27FC236}">
                <a16:creationId xmlns:a16="http://schemas.microsoft.com/office/drawing/2014/main" id="{69C3A115-4B1B-9522-45C0-20FEDA3EA626}"/>
              </a:ext>
            </a:extLst>
          </p:cNvPr>
          <p:cNvSpPr txBox="1"/>
          <p:nvPr/>
        </p:nvSpPr>
        <p:spPr>
          <a:xfrm>
            <a:off x="838200" y="1672828"/>
            <a:ext cx="1920240" cy="369332"/>
          </a:xfrm>
          <a:prstGeom prst="rect">
            <a:avLst/>
          </a:prstGeom>
          <a:noFill/>
        </p:spPr>
        <p:txBody>
          <a:bodyPr wrap="square" rtlCol="0">
            <a:spAutoFit/>
          </a:bodyPr>
          <a:lstStyle/>
          <a:p>
            <a:r>
              <a:rPr lang="en-US" dirty="0"/>
              <a:t>TEAM table:</a:t>
            </a:r>
            <a:endParaRPr lang="en-GB" dirty="0"/>
          </a:p>
        </p:txBody>
      </p:sp>
      <p:sp>
        <p:nvSpPr>
          <p:cNvPr id="9" name="TextBox 8">
            <a:extLst>
              <a:ext uri="{FF2B5EF4-FFF2-40B4-BE49-F238E27FC236}">
                <a16:creationId xmlns:a16="http://schemas.microsoft.com/office/drawing/2014/main" id="{13981395-B7B7-B5C1-411B-4ECA3AD08F8F}"/>
              </a:ext>
            </a:extLst>
          </p:cNvPr>
          <p:cNvSpPr txBox="1"/>
          <p:nvPr/>
        </p:nvSpPr>
        <p:spPr>
          <a:xfrm>
            <a:off x="6004562" y="1682988"/>
            <a:ext cx="2438400" cy="369332"/>
          </a:xfrm>
          <a:prstGeom prst="rect">
            <a:avLst/>
          </a:prstGeom>
          <a:noFill/>
        </p:spPr>
        <p:txBody>
          <a:bodyPr wrap="square" rtlCol="0">
            <a:spAutoFit/>
          </a:bodyPr>
          <a:lstStyle/>
          <a:p>
            <a:r>
              <a:rPr lang="en-US" dirty="0"/>
              <a:t>TEAM_STATS table:</a:t>
            </a:r>
            <a:endParaRPr lang="en-GB" dirty="0"/>
          </a:p>
        </p:txBody>
      </p:sp>
      <p:pic>
        <p:nvPicPr>
          <p:cNvPr id="10" name="Picture 9">
            <a:extLst>
              <a:ext uri="{FF2B5EF4-FFF2-40B4-BE49-F238E27FC236}">
                <a16:creationId xmlns:a16="http://schemas.microsoft.com/office/drawing/2014/main" id="{4BD96F32-473E-B6ED-9617-96A81C0A0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61231"/>
            <a:ext cx="3042920" cy="2518719"/>
          </a:xfrm>
          <a:prstGeom prst="rect">
            <a:avLst/>
          </a:prstGeom>
        </p:spPr>
      </p:pic>
      <p:pic>
        <p:nvPicPr>
          <p:cNvPr id="11" name="Picture 10">
            <a:extLst>
              <a:ext uri="{FF2B5EF4-FFF2-40B4-BE49-F238E27FC236}">
                <a16:creationId xmlns:a16="http://schemas.microsoft.com/office/drawing/2014/main" id="{BE2C3DF7-D036-FA92-0DFB-08F3DE46879A}"/>
              </a:ext>
            </a:extLst>
          </p:cNvPr>
          <p:cNvPicPr>
            <a:picLocks noChangeAspect="1"/>
          </p:cNvPicPr>
          <p:nvPr/>
        </p:nvPicPr>
        <p:blipFill>
          <a:blip r:embed="rId3"/>
          <a:stretch>
            <a:fillRect/>
          </a:stretch>
        </p:blipFill>
        <p:spPr>
          <a:xfrm>
            <a:off x="6096000" y="2178050"/>
            <a:ext cx="4842787" cy="2501900"/>
          </a:xfrm>
          <a:prstGeom prst="rect">
            <a:avLst/>
          </a:prstGeom>
        </p:spPr>
      </p:pic>
      <p:sp>
        <p:nvSpPr>
          <p:cNvPr id="12" name="TextBox 11">
            <a:extLst>
              <a:ext uri="{FF2B5EF4-FFF2-40B4-BE49-F238E27FC236}">
                <a16:creationId xmlns:a16="http://schemas.microsoft.com/office/drawing/2014/main" id="{EEA7DE47-DD28-AA54-4029-9F2FD239F338}"/>
              </a:ext>
            </a:extLst>
          </p:cNvPr>
          <p:cNvSpPr txBox="1"/>
          <p:nvPr/>
        </p:nvSpPr>
        <p:spPr>
          <a:xfrm>
            <a:off x="1056640" y="5191760"/>
            <a:ext cx="522224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1NF and 3NF are not required on this table</a:t>
            </a:r>
            <a:endParaRPr lang="en-GB" sz="2000" dirty="0"/>
          </a:p>
        </p:txBody>
      </p:sp>
    </p:spTree>
    <p:extLst>
      <p:ext uri="{BB962C8B-B14F-4D97-AF65-F5344CB8AC3E}">
        <p14:creationId xmlns:p14="http://schemas.microsoft.com/office/powerpoint/2010/main" val="358761633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E264DF-53E8-B506-90C9-F85D41C5BE57}"/>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88789855-D97A-D758-EA5E-952EED3EE379}"/>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3C5F7B38-B686-3323-2B23-141793928A23}"/>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7" name="TextBox 6">
            <a:extLst>
              <a:ext uri="{FF2B5EF4-FFF2-40B4-BE49-F238E27FC236}">
                <a16:creationId xmlns:a16="http://schemas.microsoft.com/office/drawing/2014/main" id="{EE13A06F-9839-61C2-F555-F34EE19D587C}"/>
              </a:ext>
            </a:extLst>
          </p:cNvPr>
          <p:cNvSpPr txBox="1"/>
          <p:nvPr/>
        </p:nvSpPr>
        <p:spPr>
          <a:xfrm>
            <a:off x="762000" y="726673"/>
            <a:ext cx="3556000" cy="477054"/>
          </a:xfrm>
          <a:prstGeom prst="rect">
            <a:avLst/>
          </a:prstGeom>
          <a:noFill/>
        </p:spPr>
        <p:txBody>
          <a:bodyPr wrap="square" rtlCol="0">
            <a:spAutoFit/>
          </a:bodyPr>
          <a:lstStyle/>
          <a:p>
            <a:r>
              <a:rPr lang="en-US" sz="2500" b="1" dirty="0"/>
              <a:t>TABLE CREATION:</a:t>
            </a:r>
            <a:endParaRPr lang="en-GB" sz="2500" b="1" dirty="0"/>
          </a:p>
        </p:txBody>
      </p:sp>
      <p:sp>
        <p:nvSpPr>
          <p:cNvPr id="8" name="TextBox 7">
            <a:extLst>
              <a:ext uri="{FF2B5EF4-FFF2-40B4-BE49-F238E27FC236}">
                <a16:creationId xmlns:a16="http://schemas.microsoft.com/office/drawing/2014/main" id="{0E4BD6F8-3BF7-4095-B35F-7795C49B2D9B}"/>
              </a:ext>
            </a:extLst>
          </p:cNvPr>
          <p:cNvSpPr txBox="1"/>
          <p:nvPr/>
        </p:nvSpPr>
        <p:spPr>
          <a:xfrm>
            <a:off x="838200" y="1422399"/>
            <a:ext cx="10805160" cy="2534925"/>
          </a:xfrm>
          <a:prstGeom prst="rect">
            <a:avLst/>
          </a:prstGeom>
          <a:noFill/>
        </p:spPr>
        <p:txBody>
          <a:bodyPr wrap="square" rtlCol="0">
            <a:spAutoFit/>
          </a:bodyPr>
          <a:lstStyle/>
          <a:p>
            <a:pPr marL="0" marR="0">
              <a:lnSpc>
                <a:spcPct val="107000"/>
              </a:lnSpc>
              <a:spcBef>
                <a:spcPts val="0"/>
              </a:spcBef>
              <a:spcAft>
                <a:spcPts val="800"/>
              </a:spcAft>
            </a:pPr>
            <a:r>
              <a:rPr lang="en-GB" sz="1600" b="1" dirty="0">
                <a:effectLst/>
                <a:latin typeface="+mj-lt"/>
                <a:ea typeface="Calibri" panose="020F0502020204030204" pitchFamily="34" charset="0"/>
                <a:cs typeface="Times New Roman" panose="02020603050405020304" pitchFamily="18" charset="0"/>
              </a:rPr>
              <a:t>TEAM:</a:t>
            </a:r>
            <a:endParaRPr lang="en-GB" sz="16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600" dirty="0">
                <a:effectLst/>
                <a:latin typeface="+mj-lt"/>
                <a:ea typeface="Calibri" panose="020F0502020204030204" pitchFamily="34" charset="0"/>
                <a:cs typeface="Times New Roman" panose="02020603050405020304" pitchFamily="18" charset="0"/>
              </a:rPr>
              <a:t>create table TEAM(</a:t>
            </a:r>
          </a:p>
          <a:p>
            <a:pPr marL="0" marR="0">
              <a:lnSpc>
                <a:spcPct val="107000"/>
              </a:lnSpc>
              <a:spcBef>
                <a:spcPts val="0"/>
              </a:spcBef>
              <a:spcAft>
                <a:spcPts val="800"/>
              </a:spcAft>
            </a:pPr>
            <a:r>
              <a:rPr lang="en-GB" sz="1600" dirty="0">
                <a:effectLst/>
                <a:latin typeface="+mj-lt"/>
                <a:ea typeface="Calibri" panose="020F0502020204030204" pitchFamily="34" charset="0"/>
                <a:cs typeface="Times New Roman" panose="02020603050405020304" pitchFamily="18" charset="0"/>
              </a:rPr>
              <a:t>      TEAM_ID varchar(10) primary key,</a:t>
            </a:r>
          </a:p>
          <a:p>
            <a:pPr marL="0" marR="0">
              <a:lnSpc>
                <a:spcPct val="107000"/>
              </a:lnSpc>
              <a:spcBef>
                <a:spcPts val="0"/>
              </a:spcBef>
              <a:spcAft>
                <a:spcPts val="800"/>
              </a:spcAft>
            </a:pPr>
            <a:r>
              <a:rPr lang="en-GB" sz="1600" dirty="0">
                <a:effectLst/>
                <a:latin typeface="+mj-lt"/>
                <a:ea typeface="Calibri" panose="020F0502020204030204" pitchFamily="34" charset="0"/>
                <a:cs typeface="Times New Roman" panose="02020603050405020304" pitchFamily="18" charset="0"/>
              </a:rPr>
              <a:t>      TEAM_NAME varchar(20),</a:t>
            </a:r>
          </a:p>
          <a:p>
            <a:pPr marL="0" marR="0">
              <a:lnSpc>
                <a:spcPct val="107000"/>
              </a:lnSpc>
              <a:spcBef>
                <a:spcPts val="0"/>
              </a:spcBef>
              <a:spcAft>
                <a:spcPts val="800"/>
              </a:spcAft>
            </a:pPr>
            <a:r>
              <a:rPr lang="en-GB" sz="1600" dirty="0">
                <a:effectLst/>
                <a:latin typeface="+mj-lt"/>
                <a:ea typeface="Calibri" panose="020F0502020204030204" pitchFamily="34" charset="0"/>
                <a:cs typeface="Times New Roman" panose="02020603050405020304" pitchFamily="18" charset="0"/>
              </a:rPr>
              <a:t>      RANK number(3)</a:t>
            </a:r>
          </a:p>
          <a:p>
            <a:pPr marL="0" marR="0">
              <a:lnSpc>
                <a:spcPct val="107000"/>
              </a:lnSpc>
              <a:spcBef>
                <a:spcPts val="0"/>
              </a:spcBef>
              <a:spcAft>
                <a:spcPts val="800"/>
              </a:spcAft>
            </a:pPr>
            <a:r>
              <a:rPr lang="en-GB" sz="1600" dirty="0">
                <a:effectLst/>
                <a:latin typeface="+mj-lt"/>
                <a:ea typeface="Calibri" panose="020F0502020204030204" pitchFamily="34" charset="0"/>
                <a:cs typeface="Times New Roman" panose="02020603050405020304" pitchFamily="18" charset="0"/>
              </a:rPr>
              <a:t> );</a:t>
            </a:r>
          </a:p>
          <a:p>
            <a:endParaRPr lang="en-GB" sz="1600" dirty="0">
              <a:latin typeface="+mj-lt"/>
            </a:endParaRPr>
          </a:p>
        </p:txBody>
      </p:sp>
      <p:pic>
        <p:nvPicPr>
          <p:cNvPr id="9" name="Picture 8">
            <a:extLst>
              <a:ext uri="{FF2B5EF4-FFF2-40B4-BE49-F238E27FC236}">
                <a16:creationId xmlns:a16="http://schemas.microsoft.com/office/drawing/2014/main" id="{9655E471-1A01-ACF9-0951-4880645E6731}"/>
              </a:ext>
            </a:extLst>
          </p:cNvPr>
          <p:cNvPicPr>
            <a:picLocks noChangeAspect="1"/>
          </p:cNvPicPr>
          <p:nvPr/>
        </p:nvPicPr>
        <p:blipFill>
          <a:blip r:embed="rId2"/>
          <a:stretch>
            <a:fillRect/>
          </a:stretch>
        </p:blipFill>
        <p:spPr>
          <a:xfrm>
            <a:off x="4494672" y="1212962"/>
            <a:ext cx="7317456" cy="4116069"/>
          </a:xfrm>
          <a:prstGeom prst="rect">
            <a:avLst/>
          </a:prstGeom>
        </p:spPr>
      </p:pic>
    </p:spTree>
    <p:extLst>
      <p:ext uri="{BB962C8B-B14F-4D97-AF65-F5344CB8AC3E}">
        <p14:creationId xmlns:p14="http://schemas.microsoft.com/office/powerpoint/2010/main" val="234620617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8D3071-C5CC-C3CB-0932-91A029D2E0BF}"/>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6CE77D16-5529-7AA5-4879-1B3A96DDD258}"/>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7BC72A02-B679-A7C2-D41C-AB00AD1B458A}"/>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9" name="TextBox 8">
            <a:extLst>
              <a:ext uri="{FF2B5EF4-FFF2-40B4-BE49-F238E27FC236}">
                <a16:creationId xmlns:a16="http://schemas.microsoft.com/office/drawing/2014/main" id="{0C679BD7-9A15-9ED6-D711-61B43530A65C}"/>
              </a:ext>
            </a:extLst>
          </p:cNvPr>
          <p:cNvSpPr txBox="1"/>
          <p:nvPr/>
        </p:nvSpPr>
        <p:spPr>
          <a:xfrm>
            <a:off x="519093" y="1121276"/>
            <a:ext cx="3850178" cy="3166764"/>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TEAM_STATS:</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TEAM_STATS(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TEAM_ID  references TEAM,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MATCH_PLAYED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WINS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LOSS number (2),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DRAW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p:txBody>
      </p:sp>
      <p:pic>
        <p:nvPicPr>
          <p:cNvPr id="10" name="Picture 9">
            <a:extLst>
              <a:ext uri="{FF2B5EF4-FFF2-40B4-BE49-F238E27FC236}">
                <a16:creationId xmlns:a16="http://schemas.microsoft.com/office/drawing/2014/main" id="{485C607A-DE3A-3BD4-AE26-BAF64A261285}"/>
              </a:ext>
            </a:extLst>
          </p:cNvPr>
          <p:cNvPicPr>
            <a:picLocks noChangeAspect="1"/>
          </p:cNvPicPr>
          <p:nvPr/>
        </p:nvPicPr>
        <p:blipFill>
          <a:blip r:embed="rId2"/>
          <a:stretch>
            <a:fillRect/>
          </a:stretch>
        </p:blipFill>
        <p:spPr>
          <a:xfrm>
            <a:off x="4038600" y="1121276"/>
            <a:ext cx="7831975" cy="4405644"/>
          </a:xfrm>
          <a:prstGeom prst="rect">
            <a:avLst/>
          </a:prstGeom>
        </p:spPr>
      </p:pic>
    </p:spTree>
    <p:extLst>
      <p:ext uri="{BB962C8B-B14F-4D97-AF65-F5344CB8AC3E}">
        <p14:creationId xmlns:p14="http://schemas.microsoft.com/office/powerpoint/2010/main" val="251050205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CD8D4F-01D8-EE56-9B0E-FA39125FE66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CEA116A4-502B-8059-DB28-29FAEE2AD3F9}"/>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72AB52B4-EF83-5D26-407E-D6BF9B468777}"/>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7" name="TextBox 6">
            <a:extLst>
              <a:ext uri="{FF2B5EF4-FFF2-40B4-BE49-F238E27FC236}">
                <a16:creationId xmlns:a16="http://schemas.microsoft.com/office/drawing/2014/main" id="{559D36EE-A0CD-398D-E263-639F836237E8}"/>
              </a:ext>
            </a:extLst>
          </p:cNvPr>
          <p:cNvSpPr txBox="1"/>
          <p:nvPr/>
        </p:nvSpPr>
        <p:spPr>
          <a:xfrm>
            <a:off x="515388" y="548640"/>
            <a:ext cx="4538749" cy="4757841"/>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MATCH:</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MATCH(</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MATCH_ID VARCHAR(20) PRIMARY KEY,</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TEAM1_NAME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TEAM2_NAME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WINNER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LOSSER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MATCH_DATE DATE,</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STADIUM_ID REFERENCES STADIUM,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REFEREE_ID REFERENCES REFEREE</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a:p>
            <a:endParaRPr lang="en-GB" dirty="0">
              <a:latin typeface="+mj-lt"/>
            </a:endParaRPr>
          </a:p>
        </p:txBody>
      </p:sp>
      <p:pic>
        <p:nvPicPr>
          <p:cNvPr id="8" name="Picture 7">
            <a:extLst>
              <a:ext uri="{FF2B5EF4-FFF2-40B4-BE49-F238E27FC236}">
                <a16:creationId xmlns:a16="http://schemas.microsoft.com/office/drawing/2014/main" id="{F476C33C-B8E8-1120-D24F-92EFFD5408C6}"/>
              </a:ext>
            </a:extLst>
          </p:cNvPr>
          <p:cNvPicPr>
            <a:picLocks noChangeAspect="1"/>
          </p:cNvPicPr>
          <p:nvPr/>
        </p:nvPicPr>
        <p:blipFill>
          <a:blip r:embed="rId2"/>
          <a:stretch>
            <a:fillRect/>
          </a:stretch>
        </p:blipFill>
        <p:spPr>
          <a:xfrm>
            <a:off x="4826287" y="995573"/>
            <a:ext cx="7027661" cy="3952962"/>
          </a:xfrm>
          <a:prstGeom prst="rect">
            <a:avLst/>
          </a:prstGeom>
        </p:spPr>
      </p:pic>
    </p:spTree>
    <p:extLst>
      <p:ext uri="{BB962C8B-B14F-4D97-AF65-F5344CB8AC3E}">
        <p14:creationId xmlns:p14="http://schemas.microsoft.com/office/powerpoint/2010/main" val="88398045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5E872D-3CBB-5153-14C2-8440C50D3ADA}"/>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3C46DEB0-D40F-228B-ED34-1946DF984AD8}"/>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66F181B-421F-F575-6F78-5360F7807063}"/>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9" name="TextBox 8">
            <a:extLst>
              <a:ext uri="{FF2B5EF4-FFF2-40B4-BE49-F238E27FC236}">
                <a16:creationId xmlns:a16="http://schemas.microsoft.com/office/drawing/2014/main" id="{FD4016B9-373D-C229-E828-05CF5041B847}"/>
              </a:ext>
            </a:extLst>
          </p:cNvPr>
          <p:cNvSpPr txBox="1"/>
          <p:nvPr/>
        </p:nvSpPr>
        <p:spPr>
          <a:xfrm>
            <a:off x="498764" y="1113905"/>
            <a:ext cx="4114800" cy="3162019"/>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REFREE:</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REFEREE(</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REFEREE_ID varchar(20) primary key,</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REFEREE_NAME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AGE number(3),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COUNTRY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TOTAL_MATCH number(3));</a:t>
            </a:r>
          </a:p>
          <a:p>
            <a:endParaRPr lang="en-GB" dirty="0">
              <a:latin typeface="+mj-lt"/>
            </a:endParaRPr>
          </a:p>
        </p:txBody>
      </p:sp>
      <p:pic>
        <p:nvPicPr>
          <p:cNvPr id="10" name="Picture 9">
            <a:extLst>
              <a:ext uri="{FF2B5EF4-FFF2-40B4-BE49-F238E27FC236}">
                <a16:creationId xmlns:a16="http://schemas.microsoft.com/office/drawing/2014/main" id="{0C38D84E-FC7D-2BEC-D04A-CDC32F3DA63E}"/>
              </a:ext>
            </a:extLst>
          </p:cNvPr>
          <p:cNvPicPr>
            <a:picLocks noChangeAspect="1"/>
          </p:cNvPicPr>
          <p:nvPr/>
        </p:nvPicPr>
        <p:blipFill>
          <a:blip r:embed="rId2"/>
          <a:stretch>
            <a:fillRect/>
          </a:stretch>
        </p:blipFill>
        <p:spPr>
          <a:xfrm>
            <a:off x="4377401" y="1147156"/>
            <a:ext cx="7507502" cy="4222866"/>
          </a:xfrm>
          <a:prstGeom prst="rect">
            <a:avLst/>
          </a:prstGeom>
        </p:spPr>
      </p:pic>
    </p:spTree>
    <p:extLst>
      <p:ext uri="{BB962C8B-B14F-4D97-AF65-F5344CB8AC3E}">
        <p14:creationId xmlns:p14="http://schemas.microsoft.com/office/powerpoint/2010/main" val="279809684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0BA764-0207-E6E7-2402-0CFEA5D8F285}"/>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7F37D1F0-3434-B54C-EB37-75CE52FA0328}"/>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201399D-9F5E-EA2F-E91C-09A1A67F725B}"/>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7" name="TextBox 6">
            <a:extLst>
              <a:ext uri="{FF2B5EF4-FFF2-40B4-BE49-F238E27FC236}">
                <a16:creationId xmlns:a16="http://schemas.microsoft.com/office/drawing/2014/main" id="{B8CB7CA4-C1DA-0338-613F-AA5474C324BD}"/>
              </a:ext>
            </a:extLst>
          </p:cNvPr>
          <p:cNvSpPr txBox="1"/>
          <p:nvPr/>
        </p:nvSpPr>
        <p:spPr>
          <a:xfrm>
            <a:off x="399011" y="731520"/>
            <a:ext cx="4114800" cy="3560975"/>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STADIUM:</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STADIUM(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STADIUM_ID varchar(20) primary key,</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STADIUM_NAME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CAPACITY number(6),</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LOCATION varchar(30),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TOTAL_MATCHES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a:p>
            <a:endParaRPr lang="en-GB" dirty="0">
              <a:latin typeface="+mj-lt"/>
            </a:endParaRPr>
          </a:p>
        </p:txBody>
      </p:sp>
      <p:pic>
        <p:nvPicPr>
          <p:cNvPr id="8" name="Picture 7">
            <a:extLst>
              <a:ext uri="{FF2B5EF4-FFF2-40B4-BE49-F238E27FC236}">
                <a16:creationId xmlns:a16="http://schemas.microsoft.com/office/drawing/2014/main" id="{F91488CC-78C9-8FF6-69A2-54AE4B3A1857}"/>
              </a:ext>
            </a:extLst>
          </p:cNvPr>
          <p:cNvPicPr>
            <a:picLocks noChangeAspect="1"/>
          </p:cNvPicPr>
          <p:nvPr/>
        </p:nvPicPr>
        <p:blipFill>
          <a:blip r:embed="rId2"/>
          <a:stretch>
            <a:fillRect/>
          </a:stretch>
        </p:blipFill>
        <p:spPr>
          <a:xfrm>
            <a:off x="4513811" y="904504"/>
            <a:ext cx="7368070" cy="4133009"/>
          </a:xfrm>
          <a:prstGeom prst="rect">
            <a:avLst/>
          </a:prstGeom>
        </p:spPr>
      </p:pic>
    </p:spTree>
    <p:extLst>
      <p:ext uri="{BB962C8B-B14F-4D97-AF65-F5344CB8AC3E}">
        <p14:creationId xmlns:p14="http://schemas.microsoft.com/office/powerpoint/2010/main" val="122365556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9AEDB0-3F2E-B0EF-4BBB-B4FD4AC395FC}"/>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597F9E6A-CF79-7BFA-513D-D435386E2A74}"/>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0F950C18-FF3F-618F-4898-857BF247D553}"/>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7" name="TextBox 6">
            <a:extLst>
              <a:ext uri="{FF2B5EF4-FFF2-40B4-BE49-F238E27FC236}">
                <a16:creationId xmlns:a16="http://schemas.microsoft.com/office/drawing/2014/main" id="{161362C3-823E-AB25-8E32-223452C38C18}"/>
              </a:ext>
            </a:extLst>
          </p:cNvPr>
          <p:cNvSpPr txBox="1"/>
          <p:nvPr/>
        </p:nvSpPr>
        <p:spPr>
          <a:xfrm>
            <a:off x="548641" y="1047404"/>
            <a:ext cx="3773978" cy="3162019"/>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COACH:</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create table COACH(</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COACH_ID varchar(20) primary key,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COACH_NAME varchar(20),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AGE number(2),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TEAM_ID references TEAM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8" name="Picture 7">
            <a:extLst>
              <a:ext uri="{FF2B5EF4-FFF2-40B4-BE49-F238E27FC236}">
                <a16:creationId xmlns:a16="http://schemas.microsoft.com/office/drawing/2014/main" id="{7A4F829F-C474-CE5B-DA39-86C795C2FCE2}"/>
              </a:ext>
            </a:extLst>
          </p:cNvPr>
          <p:cNvPicPr>
            <a:picLocks noChangeAspect="1"/>
          </p:cNvPicPr>
          <p:nvPr/>
        </p:nvPicPr>
        <p:blipFill>
          <a:blip r:embed="rId2"/>
          <a:stretch>
            <a:fillRect/>
          </a:stretch>
        </p:blipFill>
        <p:spPr>
          <a:xfrm>
            <a:off x="4250690" y="1047656"/>
            <a:ext cx="7536610" cy="4239239"/>
          </a:xfrm>
          <a:prstGeom prst="rect">
            <a:avLst/>
          </a:prstGeom>
        </p:spPr>
      </p:pic>
    </p:spTree>
    <p:extLst>
      <p:ext uri="{BB962C8B-B14F-4D97-AF65-F5344CB8AC3E}">
        <p14:creationId xmlns:p14="http://schemas.microsoft.com/office/powerpoint/2010/main" val="192273755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C399CE-CBC0-0E27-2982-314794643DA8}"/>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1DF27A1E-217F-828B-D110-1A5583C9FDB3}"/>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2F40A61E-A1D8-3E45-26F1-1C10636D2A4F}"/>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8" name="TextBox 7">
            <a:extLst>
              <a:ext uri="{FF2B5EF4-FFF2-40B4-BE49-F238E27FC236}">
                <a16:creationId xmlns:a16="http://schemas.microsoft.com/office/drawing/2014/main" id="{E0246F5C-6D7D-7E84-7608-AE65FE3B57A3}"/>
              </a:ext>
            </a:extLst>
          </p:cNvPr>
          <p:cNvSpPr txBox="1"/>
          <p:nvPr/>
        </p:nvSpPr>
        <p:spPr>
          <a:xfrm>
            <a:off x="565265" y="781396"/>
            <a:ext cx="3890357" cy="3560975"/>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PLAYER:</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PLAYER(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PLAYER_ID varchar(10) primary key,</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TEAM_ID references TEAM,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PLAYER_NAME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AGE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JERSEY_NO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a:p>
            <a:endParaRPr lang="en-GB" dirty="0">
              <a:latin typeface="+mj-lt"/>
            </a:endParaRPr>
          </a:p>
        </p:txBody>
      </p:sp>
      <p:pic>
        <p:nvPicPr>
          <p:cNvPr id="9" name="Picture 8">
            <a:extLst>
              <a:ext uri="{FF2B5EF4-FFF2-40B4-BE49-F238E27FC236}">
                <a16:creationId xmlns:a16="http://schemas.microsoft.com/office/drawing/2014/main" id="{A7F657F8-64BB-684C-593D-5D6242D8E7BA}"/>
              </a:ext>
            </a:extLst>
          </p:cNvPr>
          <p:cNvPicPr>
            <a:picLocks noChangeAspect="1"/>
          </p:cNvPicPr>
          <p:nvPr/>
        </p:nvPicPr>
        <p:blipFill>
          <a:blip r:embed="rId2"/>
          <a:stretch>
            <a:fillRect/>
          </a:stretch>
        </p:blipFill>
        <p:spPr>
          <a:xfrm>
            <a:off x="4455622" y="949935"/>
            <a:ext cx="7532998" cy="4237207"/>
          </a:xfrm>
          <a:prstGeom prst="rect">
            <a:avLst/>
          </a:prstGeom>
        </p:spPr>
      </p:pic>
    </p:spTree>
    <p:extLst>
      <p:ext uri="{BB962C8B-B14F-4D97-AF65-F5344CB8AC3E}">
        <p14:creationId xmlns:p14="http://schemas.microsoft.com/office/powerpoint/2010/main" val="399032997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0A3E6B-B717-39E7-FF07-C5AEA1FEFE49}"/>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FFB2B4AC-F654-FF8B-43F2-D72021DA8F97}"/>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13AB8C23-2702-6E44-F9E8-CCC536612B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7" name="TextBox 6">
            <a:extLst>
              <a:ext uri="{FF2B5EF4-FFF2-40B4-BE49-F238E27FC236}">
                <a16:creationId xmlns:a16="http://schemas.microsoft.com/office/drawing/2014/main" id="{E69BF17A-83B7-BBBA-3543-3A18C98E76AE}"/>
              </a:ext>
            </a:extLst>
          </p:cNvPr>
          <p:cNvSpPr txBox="1"/>
          <p:nvPr/>
        </p:nvSpPr>
        <p:spPr>
          <a:xfrm>
            <a:off x="532015" y="931025"/>
            <a:ext cx="4339243" cy="2763064"/>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CAPTAIN:</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CAPTAIN(</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PLAYER_ID references PLAYER,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TEAM_ID references TEAM,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NAME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YEAR_OF_CAPTAINCY number(2));</a:t>
            </a:r>
          </a:p>
          <a:p>
            <a:endParaRPr lang="en-GB" dirty="0">
              <a:latin typeface="+mj-lt"/>
            </a:endParaRPr>
          </a:p>
        </p:txBody>
      </p:sp>
      <p:pic>
        <p:nvPicPr>
          <p:cNvPr id="8" name="Picture 7">
            <a:extLst>
              <a:ext uri="{FF2B5EF4-FFF2-40B4-BE49-F238E27FC236}">
                <a16:creationId xmlns:a16="http://schemas.microsoft.com/office/drawing/2014/main" id="{46AAF5A2-2FF6-1CD7-9829-3521F35ADD29}"/>
              </a:ext>
            </a:extLst>
          </p:cNvPr>
          <p:cNvPicPr>
            <a:picLocks noChangeAspect="1"/>
          </p:cNvPicPr>
          <p:nvPr/>
        </p:nvPicPr>
        <p:blipFill>
          <a:blip r:embed="rId2"/>
          <a:stretch>
            <a:fillRect/>
          </a:stretch>
        </p:blipFill>
        <p:spPr>
          <a:xfrm>
            <a:off x="4250689" y="931025"/>
            <a:ext cx="7684845" cy="4322619"/>
          </a:xfrm>
          <a:prstGeom prst="rect">
            <a:avLst/>
          </a:prstGeom>
        </p:spPr>
      </p:pic>
    </p:spTree>
    <p:extLst>
      <p:ext uri="{BB962C8B-B14F-4D97-AF65-F5344CB8AC3E}">
        <p14:creationId xmlns:p14="http://schemas.microsoft.com/office/powerpoint/2010/main" val="211690165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6BB35F-7D53-59C8-AEB4-F8D5958B4980}"/>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02079480-7CFC-433A-E2F3-DFC1C69D7AF5}"/>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C0990213-A7EA-977B-F851-81C59AD674D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7" name="TextBox 6">
            <a:extLst>
              <a:ext uri="{FF2B5EF4-FFF2-40B4-BE49-F238E27FC236}">
                <a16:creationId xmlns:a16="http://schemas.microsoft.com/office/drawing/2014/main" id="{B3C3ADA4-2D53-B7D9-C6F2-DD323F4A46BB}"/>
              </a:ext>
            </a:extLst>
          </p:cNvPr>
          <p:cNvSpPr txBox="1"/>
          <p:nvPr/>
        </p:nvSpPr>
        <p:spPr>
          <a:xfrm>
            <a:off x="491188" y="690466"/>
            <a:ext cx="4357396" cy="3933641"/>
          </a:xfrm>
          <a:prstGeom prst="rect">
            <a:avLst/>
          </a:prstGeom>
          <a:noFill/>
        </p:spPr>
        <p:txBody>
          <a:bodyPr wrap="square" rtlCol="0">
            <a:spAutoFit/>
          </a:bodyPr>
          <a:lstStyle/>
          <a:p>
            <a:r>
              <a:rPr lang="en-US" sz="2500" dirty="0"/>
              <a:t>CONTENTS:</a:t>
            </a:r>
          </a:p>
          <a:p>
            <a:endParaRPr lang="en-US" dirty="0"/>
          </a:p>
          <a:p>
            <a:pPr marL="342900" indent="-342900">
              <a:lnSpc>
                <a:spcPct val="150000"/>
              </a:lnSpc>
              <a:buFont typeface="Arial" panose="020B0604020202020204" pitchFamily="34" charset="0"/>
              <a:buChar char="•"/>
            </a:pPr>
            <a:r>
              <a:rPr lang="en-US" sz="2000" dirty="0"/>
              <a:t>INTRODUCTION</a:t>
            </a:r>
          </a:p>
          <a:p>
            <a:pPr marL="342900" indent="-342900">
              <a:lnSpc>
                <a:spcPct val="150000"/>
              </a:lnSpc>
              <a:buFont typeface="Arial" panose="020B0604020202020204" pitchFamily="34" charset="0"/>
              <a:buChar char="•"/>
            </a:pPr>
            <a:r>
              <a:rPr lang="en-US" sz="2000" dirty="0"/>
              <a:t>SCENERIO</a:t>
            </a:r>
          </a:p>
          <a:p>
            <a:pPr marL="342900" indent="-342900">
              <a:lnSpc>
                <a:spcPct val="150000"/>
              </a:lnSpc>
              <a:buFont typeface="Arial" panose="020B0604020202020204" pitchFamily="34" charset="0"/>
              <a:buChar char="•"/>
            </a:pPr>
            <a:r>
              <a:rPr lang="en-US" sz="2000" dirty="0"/>
              <a:t>ER DIAGRAM</a:t>
            </a:r>
          </a:p>
          <a:p>
            <a:pPr marL="342900" indent="-342900">
              <a:lnSpc>
                <a:spcPct val="150000"/>
              </a:lnSpc>
              <a:buFont typeface="Arial" panose="020B0604020202020204" pitchFamily="34" charset="0"/>
              <a:buChar char="•"/>
            </a:pPr>
            <a:r>
              <a:rPr lang="en-US" sz="2000" dirty="0"/>
              <a:t>TABLE CREATION</a:t>
            </a:r>
          </a:p>
          <a:p>
            <a:pPr marL="342900" indent="-342900">
              <a:lnSpc>
                <a:spcPct val="150000"/>
              </a:lnSpc>
              <a:buFont typeface="Arial" panose="020B0604020202020204" pitchFamily="34" charset="0"/>
              <a:buChar char="•"/>
            </a:pPr>
            <a:r>
              <a:rPr lang="en-US" sz="2000" dirty="0"/>
              <a:t>DATA INSERTION</a:t>
            </a:r>
          </a:p>
          <a:p>
            <a:pPr marL="342900" indent="-342900">
              <a:lnSpc>
                <a:spcPct val="150000"/>
              </a:lnSpc>
              <a:buFont typeface="Arial" panose="020B0604020202020204" pitchFamily="34" charset="0"/>
              <a:buChar char="•"/>
            </a:pPr>
            <a:r>
              <a:rPr lang="en-US" sz="2000" dirty="0"/>
              <a:t>QUERY</a:t>
            </a:r>
          </a:p>
          <a:p>
            <a:pPr marL="342900" indent="-342900">
              <a:lnSpc>
                <a:spcPct val="150000"/>
              </a:lnSpc>
              <a:buFont typeface="Arial" panose="020B0604020202020204" pitchFamily="34" charset="0"/>
              <a:buChar char="•"/>
            </a:pPr>
            <a:r>
              <a:rPr lang="en-US" sz="2000" dirty="0"/>
              <a:t>CONCLUSION</a:t>
            </a:r>
            <a:endParaRPr lang="en-GB" sz="2000" dirty="0"/>
          </a:p>
        </p:txBody>
      </p:sp>
    </p:spTree>
    <p:extLst>
      <p:ext uri="{BB962C8B-B14F-4D97-AF65-F5344CB8AC3E}">
        <p14:creationId xmlns:p14="http://schemas.microsoft.com/office/powerpoint/2010/main" val="406163894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73F65A-AB2B-E5C7-6D71-82DB092C025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E434BB1B-1DFB-7EC7-E4A8-E9E5123681C5}"/>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EE47960B-498C-6E4C-FCD5-73AB612088FA}"/>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8" name="TextBox 7">
            <a:extLst>
              <a:ext uri="{FF2B5EF4-FFF2-40B4-BE49-F238E27FC236}">
                <a16:creationId xmlns:a16="http://schemas.microsoft.com/office/drawing/2014/main" id="{D1E27837-88F2-3456-29DD-BB341DAF2D61}"/>
              </a:ext>
            </a:extLst>
          </p:cNvPr>
          <p:cNvSpPr txBox="1"/>
          <p:nvPr/>
        </p:nvSpPr>
        <p:spPr>
          <a:xfrm>
            <a:off x="532015" y="864524"/>
            <a:ext cx="3506585" cy="3565720"/>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PLAYER_STATS</a:t>
            </a:r>
            <a:r>
              <a:rPr lang="en-GB" sz="1800" dirty="0">
                <a:effectLst/>
                <a:latin typeface="+mj-lt"/>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PLAYER_STATS(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PLAYER_ID REFERENCES PLAYER,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TEAM_ID REFERENCES TEAM,</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MATCH_PLAYED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GOALS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ASSIST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FOULS NUMBER(2)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p:txBody>
      </p:sp>
      <p:pic>
        <p:nvPicPr>
          <p:cNvPr id="9" name="Picture 8">
            <a:extLst>
              <a:ext uri="{FF2B5EF4-FFF2-40B4-BE49-F238E27FC236}">
                <a16:creationId xmlns:a16="http://schemas.microsoft.com/office/drawing/2014/main" id="{2EBE3235-648A-48C6-B039-B366877900B4}"/>
              </a:ext>
            </a:extLst>
          </p:cNvPr>
          <p:cNvPicPr>
            <a:picLocks noChangeAspect="1"/>
          </p:cNvPicPr>
          <p:nvPr/>
        </p:nvPicPr>
        <p:blipFill>
          <a:blip r:embed="rId2"/>
          <a:stretch>
            <a:fillRect/>
          </a:stretch>
        </p:blipFill>
        <p:spPr>
          <a:xfrm>
            <a:off x="4038599" y="1035436"/>
            <a:ext cx="7765235" cy="4367837"/>
          </a:xfrm>
          <a:prstGeom prst="rect">
            <a:avLst/>
          </a:prstGeom>
        </p:spPr>
      </p:pic>
    </p:spTree>
    <p:extLst>
      <p:ext uri="{BB962C8B-B14F-4D97-AF65-F5344CB8AC3E}">
        <p14:creationId xmlns:p14="http://schemas.microsoft.com/office/powerpoint/2010/main" val="259117443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BBE7DE-EDE7-6C4A-6E3B-684F95E9BBF5}"/>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9867845E-7D4B-CFFE-3583-6CBDA1F4A4B4}"/>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0624E779-D89A-0A1A-3076-47EB9BFD8833}"/>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7" name="TextBox 6">
            <a:extLst>
              <a:ext uri="{FF2B5EF4-FFF2-40B4-BE49-F238E27FC236}">
                <a16:creationId xmlns:a16="http://schemas.microsoft.com/office/drawing/2014/main" id="{4766307D-11AF-059D-ACC8-0EAEE8CB56FF}"/>
              </a:ext>
            </a:extLst>
          </p:cNvPr>
          <p:cNvSpPr txBox="1"/>
          <p:nvPr/>
        </p:nvSpPr>
        <p:spPr>
          <a:xfrm>
            <a:off x="349134" y="781396"/>
            <a:ext cx="4438997" cy="2368854"/>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PLAYER_SPECIALITY:</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CREATE TABLE PLAYER_SPECIALITY(</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PLAYER_ID REFERENCES PLAYER,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POSITION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SKILL VARCHAR(20)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t>
            </a:r>
          </a:p>
        </p:txBody>
      </p:sp>
      <p:pic>
        <p:nvPicPr>
          <p:cNvPr id="8" name="Picture 7">
            <a:extLst>
              <a:ext uri="{FF2B5EF4-FFF2-40B4-BE49-F238E27FC236}">
                <a16:creationId xmlns:a16="http://schemas.microsoft.com/office/drawing/2014/main" id="{AC4449E1-D26A-9FDE-C680-C203FE126E55}"/>
              </a:ext>
            </a:extLst>
          </p:cNvPr>
          <p:cNvPicPr>
            <a:picLocks noChangeAspect="1"/>
          </p:cNvPicPr>
          <p:nvPr/>
        </p:nvPicPr>
        <p:blipFill>
          <a:blip r:embed="rId2"/>
          <a:stretch>
            <a:fillRect/>
          </a:stretch>
        </p:blipFill>
        <p:spPr>
          <a:xfrm>
            <a:off x="4250690" y="781396"/>
            <a:ext cx="7743958" cy="4355869"/>
          </a:xfrm>
          <a:prstGeom prst="rect">
            <a:avLst/>
          </a:prstGeom>
        </p:spPr>
      </p:pic>
    </p:spTree>
    <p:extLst>
      <p:ext uri="{BB962C8B-B14F-4D97-AF65-F5344CB8AC3E}">
        <p14:creationId xmlns:p14="http://schemas.microsoft.com/office/powerpoint/2010/main" val="106515058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AAE92-8117-ABC9-8236-98A67F79D96F}"/>
              </a:ext>
            </a:extLst>
          </p:cNvPr>
          <p:cNvSpPr>
            <a:spLocks noGrp="1"/>
          </p:cNvSpPr>
          <p:nvPr>
            <p:ph type="title"/>
          </p:nvPr>
        </p:nvSpPr>
        <p:spPr>
          <a:xfrm>
            <a:off x="543508" y="436263"/>
            <a:ext cx="3332584" cy="658454"/>
          </a:xfrm>
        </p:spPr>
        <p:txBody>
          <a:bodyPr/>
          <a:lstStyle/>
          <a:p>
            <a:r>
              <a:rPr lang="en-US" dirty="0"/>
              <a:t>DATA INSERTION:</a:t>
            </a:r>
            <a:endParaRPr lang="en-GB" dirty="0"/>
          </a:p>
        </p:txBody>
      </p:sp>
      <p:sp>
        <p:nvSpPr>
          <p:cNvPr id="4" name="Date Placeholder 3">
            <a:extLst>
              <a:ext uri="{FF2B5EF4-FFF2-40B4-BE49-F238E27FC236}">
                <a16:creationId xmlns:a16="http://schemas.microsoft.com/office/drawing/2014/main" id="{8CA88A11-3853-5D9B-858B-E7FBF202A29B}"/>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4EE101EE-B84A-2A4D-3DBA-1A2A5AD10EB0}"/>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F898196A-D844-78F1-B347-66B5A272EEAE}"/>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7" name="TextBox 6">
            <a:extLst>
              <a:ext uri="{FF2B5EF4-FFF2-40B4-BE49-F238E27FC236}">
                <a16:creationId xmlns:a16="http://schemas.microsoft.com/office/drawing/2014/main" id="{C3D8EAC3-6F50-0EB9-F064-3BE9F71B8541}"/>
              </a:ext>
            </a:extLst>
          </p:cNvPr>
          <p:cNvSpPr txBox="1"/>
          <p:nvPr/>
        </p:nvSpPr>
        <p:spPr>
          <a:xfrm>
            <a:off x="543508" y="1125405"/>
            <a:ext cx="3332584" cy="4745453"/>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TEAM:</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'BRA01','BRAZIL',3);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'ARG01','ARGENTINA',1);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'GER01','GERMANY',2);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'POR01','PORTUGAL',5);</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'FRA01','FRANCE',4);</a:t>
            </a:r>
          </a:p>
          <a:p>
            <a:endParaRPr lang="en-GB" dirty="0">
              <a:latin typeface="+mj-lt"/>
            </a:endParaRPr>
          </a:p>
        </p:txBody>
      </p:sp>
      <p:pic>
        <p:nvPicPr>
          <p:cNvPr id="8" name="Picture 7">
            <a:extLst>
              <a:ext uri="{FF2B5EF4-FFF2-40B4-BE49-F238E27FC236}">
                <a16:creationId xmlns:a16="http://schemas.microsoft.com/office/drawing/2014/main" id="{1B81D842-7395-EB1D-E5FA-1C199482C80C}"/>
              </a:ext>
            </a:extLst>
          </p:cNvPr>
          <p:cNvPicPr>
            <a:picLocks noChangeAspect="1"/>
          </p:cNvPicPr>
          <p:nvPr/>
        </p:nvPicPr>
        <p:blipFill>
          <a:blip r:embed="rId2"/>
          <a:stretch>
            <a:fillRect/>
          </a:stretch>
        </p:blipFill>
        <p:spPr>
          <a:xfrm>
            <a:off x="3876092" y="1094716"/>
            <a:ext cx="7955630" cy="4458185"/>
          </a:xfrm>
          <a:prstGeom prst="rect">
            <a:avLst/>
          </a:prstGeom>
        </p:spPr>
      </p:pic>
    </p:spTree>
    <p:extLst>
      <p:ext uri="{BB962C8B-B14F-4D97-AF65-F5344CB8AC3E}">
        <p14:creationId xmlns:p14="http://schemas.microsoft.com/office/powerpoint/2010/main" val="297423720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08CBBE-3516-2B70-8B38-4F949D0051E1}"/>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921DADB1-4985-EF72-967B-29366EDD924E}"/>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77A72D6F-5291-54D0-3C68-2E7B560B4BBA}"/>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7" name="TextBox 6">
            <a:extLst>
              <a:ext uri="{FF2B5EF4-FFF2-40B4-BE49-F238E27FC236}">
                <a16:creationId xmlns:a16="http://schemas.microsoft.com/office/drawing/2014/main" id="{66356739-FA2D-2CAA-E77A-8ECFF636BA3F}"/>
              </a:ext>
            </a:extLst>
          </p:cNvPr>
          <p:cNvSpPr txBox="1"/>
          <p:nvPr/>
        </p:nvSpPr>
        <p:spPr>
          <a:xfrm>
            <a:off x="399011" y="831273"/>
            <a:ext cx="3639589" cy="4721629"/>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TEAM_STATS:</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'ARG01',4,3,0,1);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'BRA01',4,2,1,1);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'GER01',4,2,1,1);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'FRA01',4,0,3,1);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TEAM_STATS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'POR01',4,0,3,1);</a:t>
            </a:r>
          </a:p>
          <a:p>
            <a:endParaRPr lang="en-GB" dirty="0">
              <a:latin typeface="+mj-lt"/>
            </a:endParaRPr>
          </a:p>
        </p:txBody>
      </p:sp>
      <p:pic>
        <p:nvPicPr>
          <p:cNvPr id="8" name="Picture 7">
            <a:extLst>
              <a:ext uri="{FF2B5EF4-FFF2-40B4-BE49-F238E27FC236}">
                <a16:creationId xmlns:a16="http://schemas.microsoft.com/office/drawing/2014/main" id="{B4C32E3B-FD1F-40D9-FCC6-04A8FB9BD262}"/>
              </a:ext>
            </a:extLst>
          </p:cNvPr>
          <p:cNvPicPr>
            <a:picLocks noChangeAspect="1"/>
          </p:cNvPicPr>
          <p:nvPr/>
        </p:nvPicPr>
        <p:blipFill>
          <a:blip r:embed="rId2"/>
          <a:stretch>
            <a:fillRect/>
          </a:stretch>
        </p:blipFill>
        <p:spPr>
          <a:xfrm>
            <a:off x="4038600" y="831273"/>
            <a:ext cx="7838358" cy="4372494"/>
          </a:xfrm>
          <a:prstGeom prst="rect">
            <a:avLst/>
          </a:prstGeom>
        </p:spPr>
      </p:pic>
    </p:spTree>
    <p:extLst>
      <p:ext uri="{BB962C8B-B14F-4D97-AF65-F5344CB8AC3E}">
        <p14:creationId xmlns:p14="http://schemas.microsoft.com/office/powerpoint/2010/main" val="190704630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C9C5B0-AAFA-B9EA-CAEB-057697FC24F9}"/>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C4B4AFE3-DB70-4D3F-F3C1-5139F08E4160}"/>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B4E3B85F-CEBD-1B86-7B53-E9B9DC0A1FD9}"/>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7" name="TextBox 6">
            <a:extLst>
              <a:ext uri="{FF2B5EF4-FFF2-40B4-BE49-F238E27FC236}">
                <a16:creationId xmlns:a16="http://schemas.microsoft.com/office/drawing/2014/main" id="{950E94F6-3A2E-0815-42E5-11F4BC184734}"/>
              </a:ext>
            </a:extLst>
          </p:cNvPr>
          <p:cNvSpPr txBox="1"/>
          <p:nvPr/>
        </p:nvSpPr>
        <p:spPr>
          <a:xfrm>
            <a:off x="299258" y="648393"/>
            <a:ext cx="3541222" cy="4757841"/>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REFEREE:</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REFEREE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'REF01','MARK',45,'SPAIN',23);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REFEREE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'REF02','COLLINA',54,'ITALY',54);</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REFEREE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'REF03','WEBB',61,'SPAIN',58);</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REFEREE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'REF04','PUHL',39,'PORTUGAL',17)</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REFEREE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'REF05','LUKA',59,'ENGLAND',12);</a:t>
            </a:r>
          </a:p>
          <a:p>
            <a:endParaRPr lang="en-GB" dirty="0">
              <a:latin typeface="+mj-lt"/>
            </a:endParaRPr>
          </a:p>
        </p:txBody>
      </p:sp>
      <p:pic>
        <p:nvPicPr>
          <p:cNvPr id="8" name="Picture 7">
            <a:extLst>
              <a:ext uri="{FF2B5EF4-FFF2-40B4-BE49-F238E27FC236}">
                <a16:creationId xmlns:a16="http://schemas.microsoft.com/office/drawing/2014/main" id="{B3938AE9-ADCF-128A-77B0-93A6CB0E8411}"/>
              </a:ext>
            </a:extLst>
          </p:cNvPr>
          <p:cNvPicPr>
            <a:picLocks noChangeAspect="1"/>
          </p:cNvPicPr>
          <p:nvPr/>
        </p:nvPicPr>
        <p:blipFill>
          <a:blip r:embed="rId2"/>
          <a:stretch>
            <a:fillRect/>
          </a:stretch>
        </p:blipFill>
        <p:spPr>
          <a:xfrm>
            <a:off x="3840480" y="781397"/>
            <a:ext cx="8009971" cy="4505498"/>
          </a:xfrm>
          <a:prstGeom prst="rect">
            <a:avLst/>
          </a:prstGeom>
        </p:spPr>
      </p:pic>
    </p:spTree>
    <p:extLst>
      <p:ext uri="{BB962C8B-B14F-4D97-AF65-F5344CB8AC3E}">
        <p14:creationId xmlns:p14="http://schemas.microsoft.com/office/powerpoint/2010/main" val="33293372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867CD4-8C8B-83AD-B98E-759D2FD9B77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F21B79DC-06D6-C1D3-6250-EF8097868D57}"/>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31591494-A1ED-44F1-03F8-7A6D75288203}"/>
              </a:ext>
            </a:extLst>
          </p:cNvPr>
          <p:cNvSpPr>
            <a:spLocks noGrp="1"/>
          </p:cNvSpPr>
          <p:nvPr>
            <p:ph type="sldNum" sz="quarter" idx="12"/>
          </p:nvPr>
        </p:nvSpPr>
        <p:spPr/>
        <p:txBody>
          <a:bodyPr/>
          <a:lstStyle/>
          <a:p>
            <a:fld id="{B5CEABB6-07DC-46E8-9B57-56EC44A396E5}" type="slidenum">
              <a:rPr lang="en-US" smtClean="0"/>
              <a:t>25</a:t>
            </a:fld>
            <a:endParaRPr lang="en-US" dirty="0"/>
          </a:p>
        </p:txBody>
      </p:sp>
      <p:sp>
        <p:nvSpPr>
          <p:cNvPr id="7" name="TextBox 6">
            <a:extLst>
              <a:ext uri="{FF2B5EF4-FFF2-40B4-BE49-F238E27FC236}">
                <a16:creationId xmlns:a16="http://schemas.microsoft.com/office/drawing/2014/main" id="{9A76F20C-95E6-B6D0-D17C-87AF0886279B}"/>
              </a:ext>
            </a:extLst>
          </p:cNvPr>
          <p:cNvSpPr txBox="1"/>
          <p:nvPr/>
        </p:nvSpPr>
        <p:spPr>
          <a:xfrm>
            <a:off x="356062" y="748146"/>
            <a:ext cx="4880956" cy="5555752"/>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STADIUM:</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STADIUM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('STD01','ALLINAZ ARENA',90000,’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BAYERN',67);</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STADIUM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('STD02','SIGNAL IDUNA',70000,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'BOROSSIA',54);</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STADIUM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('STD03','WESTFAL',85000,'BERLIN',78);</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STADIUM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('STD04','VELTINS',60000,'BERLIN',45);</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STADIUM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('STD05','PARK STADIUM',72000,'MUNICH',65);</a:t>
            </a:r>
          </a:p>
          <a:p>
            <a:endParaRPr lang="en-GB" dirty="0">
              <a:latin typeface="+mj-lt"/>
            </a:endParaRPr>
          </a:p>
        </p:txBody>
      </p:sp>
      <p:pic>
        <p:nvPicPr>
          <p:cNvPr id="8" name="Picture 7">
            <a:extLst>
              <a:ext uri="{FF2B5EF4-FFF2-40B4-BE49-F238E27FC236}">
                <a16:creationId xmlns:a16="http://schemas.microsoft.com/office/drawing/2014/main" id="{C51F4085-E7E4-8813-0409-AA165AB48778}"/>
              </a:ext>
            </a:extLst>
          </p:cNvPr>
          <p:cNvPicPr>
            <a:picLocks noChangeAspect="1"/>
          </p:cNvPicPr>
          <p:nvPr/>
        </p:nvPicPr>
        <p:blipFill>
          <a:blip r:embed="rId2"/>
          <a:stretch>
            <a:fillRect/>
          </a:stretch>
        </p:blipFill>
        <p:spPr>
          <a:xfrm>
            <a:off x="4480834" y="1095326"/>
            <a:ext cx="7540532" cy="4241445"/>
          </a:xfrm>
          <a:prstGeom prst="rect">
            <a:avLst/>
          </a:prstGeom>
        </p:spPr>
      </p:pic>
    </p:spTree>
    <p:extLst>
      <p:ext uri="{BB962C8B-B14F-4D97-AF65-F5344CB8AC3E}">
        <p14:creationId xmlns:p14="http://schemas.microsoft.com/office/powerpoint/2010/main" val="89237151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7277B-3104-808E-5994-84AE08DC9EB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9F721B49-1E06-074C-5853-07D5ADB1FAA0}"/>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C389BFBA-DD42-A3E5-6255-637FA6E73A96}"/>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7" name="TextBox 6">
            <a:extLst>
              <a:ext uri="{FF2B5EF4-FFF2-40B4-BE49-F238E27FC236}">
                <a16:creationId xmlns:a16="http://schemas.microsoft.com/office/drawing/2014/main" id="{D9ABE6BD-DFB4-D5F6-1231-CDB9B9B49A9B}"/>
              </a:ext>
            </a:extLst>
          </p:cNvPr>
          <p:cNvSpPr txBox="1"/>
          <p:nvPr/>
        </p:nvSpPr>
        <p:spPr>
          <a:xfrm>
            <a:off x="315883" y="798022"/>
            <a:ext cx="3474721" cy="4757841"/>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COACH:</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COACH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'GERC01','FLICK',57,'GER01');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COACH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'ARGC01','SCOLANI',41,'ARG01');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COACH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'BRAC01','TITE',62,'BRA01');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COACH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'PORC01','PELIPE',55,'POR01');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COACH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'FRAC01','DIDIER',54,'FRA01');</a:t>
            </a:r>
          </a:p>
          <a:p>
            <a:endParaRPr lang="en-GB" dirty="0">
              <a:latin typeface="+mj-lt"/>
            </a:endParaRPr>
          </a:p>
        </p:txBody>
      </p:sp>
      <p:pic>
        <p:nvPicPr>
          <p:cNvPr id="8" name="Picture 7">
            <a:extLst>
              <a:ext uri="{FF2B5EF4-FFF2-40B4-BE49-F238E27FC236}">
                <a16:creationId xmlns:a16="http://schemas.microsoft.com/office/drawing/2014/main" id="{1BABBD65-E47A-17C7-02C6-653A6BE4765F}"/>
              </a:ext>
            </a:extLst>
          </p:cNvPr>
          <p:cNvPicPr>
            <a:picLocks noChangeAspect="1"/>
          </p:cNvPicPr>
          <p:nvPr/>
        </p:nvPicPr>
        <p:blipFill>
          <a:blip r:embed="rId2"/>
          <a:stretch>
            <a:fillRect/>
          </a:stretch>
        </p:blipFill>
        <p:spPr>
          <a:xfrm>
            <a:off x="3790603" y="798022"/>
            <a:ext cx="7957349" cy="4455622"/>
          </a:xfrm>
          <a:prstGeom prst="rect">
            <a:avLst/>
          </a:prstGeom>
        </p:spPr>
      </p:pic>
    </p:spTree>
    <p:extLst>
      <p:ext uri="{BB962C8B-B14F-4D97-AF65-F5344CB8AC3E}">
        <p14:creationId xmlns:p14="http://schemas.microsoft.com/office/powerpoint/2010/main" val="132847102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7C3F10-B463-95AD-84D1-6B2250D05A49}"/>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D72EDE0D-9036-B4E3-8397-0208EC09E722}"/>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B250ABE3-5B20-D33B-9580-D2CCCF57441F}"/>
              </a:ext>
            </a:extLst>
          </p:cNvPr>
          <p:cNvSpPr>
            <a:spLocks noGrp="1"/>
          </p:cNvSpPr>
          <p:nvPr>
            <p:ph type="sldNum" sz="quarter" idx="12"/>
          </p:nvPr>
        </p:nvSpPr>
        <p:spPr/>
        <p:txBody>
          <a:bodyPr/>
          <a:lstStyle/>
          <a:p>
            <a:fld id="{B5CEABB6-07DC-46E8-9B57-56EC44A396E5}" type="slidenum">
              <a:rPr lang="en-US" smtClean="0"/>
              <a:t>27</a:t>
            </a:fld>
            <a:endParaRPr lang="en-US" dirty="0"/>
          </a:p>
        </p:txBody>
      </p:sp>
      <p:sp>
        <p:nvSpPr>
          <p:cNvPr id="7" name="TextBox 6">
            <a:extLst>
              <a:ext uri="{FF2B5EF4-FFF2-40B4-BE49-F238E27FC236}">
                <a16:creationId xmlns:a16="http://schemas.microsoft.com/office/drawing/2014/main" id="{DCC10ABE-4F7D-29A4-00DD-7AC897CD8E26}"/>
              </a:ext>
            </a:extLst>
          </p:cNvPr>
          <p:cNvSpPr txBox="1"/>
          <p:nvPr/>
        </p:nvSpPr>
        <p:spPr>
          <a:xfrm>
            <a:off x="315884" y="598516"/>
            <a:ext cx="3722716" cy="5161541"/>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INTO PLAYER:</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'ARGP01','ARG01','MESSI',35,10);</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'ARGP02','ARG01','DI MARIA',34,11);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'ARGP03','ARG01','DE PAUL',24,7);</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'ARGP04','ARG01','ALVAREZ',21,9);</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'ARGP05','ARG01','EMI',30,1);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'GERP01','GER01','MUSIALA',19,14);</a:t>
            </a:r>
          </a:p>
        </p:txBody>
      </p:sp>
      <p:pic>
        <p:nvPicPr>
          <p:cNvPr id="8" name="Picture 7">
            <a:extLst>
              <a:ext uri="{FF2B5EF4-FFF2-40B4-BE49-F238E27FC236}">
                <a16:creationId xmlns:a16="http://schemas.microsoft.com/office/drawing/2014/main" id="{97E13A7E-DE60-F359-75D8-F58307BE18E5}"/>
              </a:ext>
            </a:extLst>
          </p:cNvPr>
          <p:cNvPicPr>
            <a:picLocks noChangeAspect="1"/>
          </p:cNvPicPr>
          <p:nvPr/>
        </p:nvPicPr>
        <p:blipFill>
          <a:blip r:embed="rId2"/>
          <a:stretch>
            <a:fillRect/>
          </a:stretch>
        </p:blipFill>
        <p:spPr>
          <a:xfrm>
            <a:off x="3890055" y="762663"/>
            <a:ext cx="8099927" cy="4556097"/>
          </a:xfrm>
          <a:prstGeom prst="rect">
            <a:avLst/>
          </a:prstGeom>
        </p:spPr>
      </p:pic>
    </p:spTree>
    <p:extLst>
      <p:ext uri="{BB962C8B-B14F-4D97-AF65-F5344CB8AC3E}">
        <p14:creationId xmlns:p14="http://schemas.microsoft.com/office/powerpoint/2010/main" val="51853364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036FDF-BBE3-A627-9D97-B4523C7E57DB}"/>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57BE88F0-49A4-3AB9-F1B5-CB5332E6489B}"/>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3DADA588-54EB-F4AD-C4F8-A3EBD0CC8191}"/>
              </a:ext>
            </a:extLst>
          </p:cNvPr>
          <p:cNvSpPr>
            <a:spLocks noGrp="1"/>
          </p:cNvSpPr>
          <p:nvPr>
            <p:ph type="sldNum" sz="quarter" idx="12"/>
          </p:nvPr>
        </p:nvSpPr>
        <p:spPr/>
        <p:txBody>
          <a:bodyPr/>
          <a:lstStyle/>
          <a:p>
            <a:fld id="{B5CEABB6-07DC-46E8-9B57-56EC44A396E5}" type="slidenum">
              <a:rPr lang="en-US" smtClean="0"/>
              <a:t>28</a:t>
            </a:fld>
            <a:endParaRPr lang="en-US" dirty="0"/>
          </a:p>
        </p:txBody>
      </p:sp>
      <p:sp>
        <p:nvSpPr>
          <p:cNvPr id="7" name="TextBox 6">
            <a:extLst>
              <a:ext uri="{FF2B5EF4-FFF2-40B4-BE49-F238E27FC236}">
                <a16:creationId xmlns:a16="http://schemas.microsoft.com/office/drawing/2014/main" id="{7AB26AC2-7DCA-8C8C-23A0-327078B76B18}"/>
              </a:ext>
            </a:extLst>
          </p:cNvPr>
          <p:cNvSpPr txBox="1"/>
          <p:nvPr/>
        </p:nvSpPr>
        <p:spPr>
          <a:xfrm>
            <a:off x="282633" y="598516"/>
            <a:ext cx="3755967" cy="3959930"/>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CAPTAIN:</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CAPTAIN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'ARGP01','ARG01','MESSI',8);</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CAPTAIN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'GERP03','GER01','MULLER',5);</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CAPTAIN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'BRAP01','BRA01','NEYMAR',4);</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CAPTAIN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'FRAP04','FRA01','LLORIS',6);</a:t>
            </a:r>
          </a:p>
          <a:p>
            <a:endParaRPr lang="en-GB" dirty="0">
              <a:latin typeface="+mj-lt"/>
            </a:endParaRPr>
          </a:p>
        </p:txBody>
      </p:sp>
      <p:pic>
        <p:nvPicPr>
          <p:cNvPr id="8" name="Picture 7">
            <a:extLst>
              <a:ext uri="{FF2B5EF4-FFF2-40B4-BE49-F238E27FC236}">
                <a16:creationId xmlns:a16="http://schemas.microsoft.com/office/drawing/2014/main" id="{7455352F-0D9D-4486-3449-D04DEB4EB926}"/>
              </a:ext>
            </a:extLst>
          </p:cNvPr>
          <p:cNvPicPr>
            <a:picLocks noChangeAspect="1"/>
          </p:cNvPicPr>
          <p:nvPr/>
        </p:nvPicPr>
        <p:blipFill>
          <a:blip r:embed="rId2"/>
          <a:stretch>
            <a:fillRect/>
          </a:stretch>
        </p:blipFill>
        <p:spPr>
          <a:xfrm>
            <a:off x="4038599" y="963041"/>
            <a:ext cx="7870767" cy="4436790"/>
          </a:xfrm>
          <a:prstGeom prst="rect">
            <a:avLst/>
          </a:prstGeom>
        </p:spPr>
      </p:pic>
    </p:spTree>
    <p:extLst>
      <p:ext uri="{BB962C8B-B14F-4D97-AF65-F5344CB8AC3E}">
        <p14:creationId xmlns:p14="http://schemas.microsoft.com/office/powerpoint/2010/main" val="410989605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107898-7D50-E2D7-6005-C3616CD5CFFE}"/>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E82A4557-21A6-B97F-30C4-DFAF61ABD0B7}"/>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43BEF5AA-11D7-15F3-11CC-2C92A21C5B3A}"/>
              </a:ext>
            </a:extLst>
          </p:cNvPr>
          <p:cNvSpPr>
            <a:spLocks noGrp="1"/>
          </p:cNvSpPr>
          <p:nvPr>
            <p:ph type="sldNum" sz="quarter" idx="12"/>
          </p:nvPr>
        </p:nvSpPr>
        <p:spPr/>
        <p:txBody>
          <a:bodyPr/>
          <a:lstStyle/>
          <a:p>
            <a:fld id="{B5CEABB6-07DC-46E8-9B57-56EC44A396E5}" type="slidenum">
              <a:rPr lang="en-US" smtClean="0"/>
              <a:t>29</a:t>
            </a:fld>
            <a:endParaRPr lang="en-US" dirty="0"/>
          </a:p>
        </p:txBody>
      </p:sp>
      <p:sp>
        <p:nvSpPr>
          <p:cNvPr id="7" name="TextBox 6">
            <a:extLst>
              <a:ext uri="{FF2B5EF4-FFF2-40B4-BE49-F238E27FC236}">
                <a16:creationId xmlns:a16="http://schemas.microsoft.com/office/drawing/2014/main" id="{56C2A6B7-922B-EBE3-3FAB-F2717153F901}"/>
              </a:ext>
            </a:extLst>
          </p:cNvPr>
          <p:cNvSpPr txBox="1"/>
          <p:nvPr/>
        </p:nvSpPr>
        <p:spPr>
          <a:xfrm>
            <a:off x="399010" y="766768"/>
            <a:ext cx="4114799" cy="5954707"/>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PLAYER_STATS</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'ARGP01','ARG01',04,05,02,01)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'ARGP02','ARG01',04,02,03,02)</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'ARGP03','ARG01',04,01,05,03)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'ARGP04','ARG01',05,0,02,01)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'ARGP05','ARG01',04,0,02,03)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PLAYER_STATS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'GERP01','GER01',04,06,01,00)</a:t>
            </a:r>
          </a:p>
          <a:p>
            <a:endParaRPr lang="en-GB" dirty="0">
              <a:latin typeface="+mj-lt"/>
            </a:endParaRPr>
          </a:p>
        </p:txBody>
      </p:sp>
      <p:pic>
        <p:nvPicPr>
          <p:cNvPr id="8" name="Picture 7">
            <a:extLst>
              <a:ext uri="{FF2B5EF4-FFF2-40B4-BE49-F238E27FC236}">
                <a16:creationId xmlns:a16="http://schemas.microsoft.com/office/drawing/2014/main" id="{2F743566-2AC4-9B1C-B9E6-3148446C74AF}"/>
              </a:ext>
            </a:extLst>
          </p:cNvPr>
          <p:cNvPicPr>
            <a:picLocks noChangeAspect="1"/>
          </p:cNvPicPr>
          <p:nvPr/>
        </p:nvPicPr>
        <p:blipFill>
          <a:blip r:embed="rId2"/>
          <a:stretch>
            <a:fillRect/>
          </a:stretch>
        </p:blipFill>
        <p:spPr>
          <a:xfrm>
            <a:off x="4038600" y="771202"/>
            <a:ext cx="7909868" cy="4449191"/>
          </a:xfrm>
          <a:prstGeom prst="rect">
            <a:avLst/>
          </a:prstGeom>
        </p:spPr>
      </p:pic>
    </p:spTree>
    <p:extLst>
      <p:ext uri="{BB962C8B-B14F-4D97-AF65-F5344CB8AC3E}">
        <p14:creationId xmlns:p14="http://schemas.microsoft.com/office/powerpoint/2010/main" val="366135452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0D6C9-54C9-3A09-4FB5-34493DCC343D}"/>
              </a:ext>
            </a:extLst>
          </p:cNvPr>
          <p:cNvSpPr>
            <a:spLocks noGrp="1"/>
          </p:cNvSpPr>
          <p:nvPr>
            <p:ph type="title"/>
          </p:nvPr>
        </p:nvSpPr>
        <p:spPr>
          <a:xfrm>
            <a:off x="520959" y="867747"/>
            <a:ext cx="3369906" cy="615822"/>
          </a:xfrm>
        </p:spPr>
        <p:txBody>
          <a:bodyPr>
            <a:normAutofit/>
          </a:bodyPr>
          <a:lstStyle/>
          <a:p>
            <a:r>
              <a:rPr lang="en-US" b="1" dirty="0"/>
              <a:t>INTRODUCTION:</a:t>
            </a:r>
            <a:endParaRPr lang="en-GB" dirty="0"/>
          </a:p>
        </p:txBody>
      </p:sp>
      <p:sp>
        <p:nvSpPr>
          <p:cNvPr id="4" name="Date Placeholder 3">
            <a:extLst>
              <a:ext uri="{FF2B5EF4-FFF2-40B4-BE49-F238E27FC236}">
                <a16:creationId xmlns:a16="http://schemas.microsoft.com/office/drawing/2014/main" id="{BFA14FD4-0633-E0F0-8223-6660FCF7E3DC}"/>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F96683E6-DEB1-BB70-79BE-7044D0ECE733}"/>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21BE8A2C-A953-BDB5-11C1-107F14469364}"/>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7" name="TextBox 6">
            <a:extLst>
              <a:ext uri="{FF2B5EF4-FFF2-40B4-BE49-F238E27FC236}">
                <a16:creationId xmlns:a16="http://schemas.microsoft.com/office/drawing/2014/main" id="{5BEFB98B-FCBD-F964-F212-9B36B01BF1CA}"/>
              </a:ext>
            </a:extLst>
          </p:cNvPr>
          <p:cNvSpPr txBox="1"/>
          <p:nvPr/>
        </p:nvSpPr>
        <p:spPr>
          <a:xfrm>
            <a:off x="520959" y="1399593"/>
            <a:ext cx="10675776" cy="3907865"/>
          </a:xfrm>
          <a:prstGeom prst="rect">
            <a:avLst/>
          </a:prstGeom>
          <a:noFill/>
        </p:spPr>
        <p:txBody>
          <a:bodyPr wrap="square" rtlCol="0">
            <a:spAutoFit/>
          </a:bodyPr>
          <a:lstStyle/>
          <a:p>
            <a:pPr algn="just">
              <a:lnSpc>
                <a:spcPct val="150000"/>
              </a:lnSpc>
            </a:pPr>
            <a:r>
              <a:rPr lang="en-GB" sz="2400" dirty="0">
                <a:effectLst/>
                <a:latin typeface="+mj-lt"/>
                <a:ea typeface="Calibri" panose="020F0502020204030204" pitchFamily="34" charset="0"/>
                <a:cs typeface="Times New Roman" panose="02020603050405020304" pitchFamily="18" charset="0"/>
              </a:rPr>
              <a:t>The main objective of this database project is to create a database to centrally handle a Database Management System based on FIFA Football World Cup Management. The database can provide various information about the teams or matters within the teams such as players or coaches of the World cup. Others matters such as matches, referee, stadium can be found also. This database consists of ten entities.</a:t>
            </a:r>
          </a:p>
          <a:p>
            <a:pPr>
              <a:lnSpc>
                <a:spcPct val="150000"/>
              </a:lnSpc>
            </a:pPr>
            <a:endParaRPr lang="en-GB" sz="2400" dirty="0">
              <a:latin typeface="+mj-lt"/>
            </a:endParaRPr>
          </a:p>
        </p:txBody>
      </p:sp>
    </p:spTree>
    <p:extLst>
      <p:ext uri="{BB962C8B-B14F-4D97-AF65-F5344CB8AC3E}">
        <p14:creationId xmlns:p14="http://schemas.microsoft.com/office/powerpoint/2010/main" val="301876462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2D76B-3E4E-C5A9-48A3-61BBF4EC058D}"/>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C04FA3DA-390F-A089-7741-B068BAC1B26F}"/>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AB8CAD5B-5137-1DB3-3523-3144D46B70EA}"/>
              </a:ext>
            </a:extLst>
          </p:cNvPr>
          <p:cNvSpPr>
            <a:spLocks noGrp="1"/>
          </p:cNvSpPr>
          <p:nvPr>
            <p:ph type="sldNum" sz="quarter" idx="12"/>
          </p:nvPr>
        </p:nvSpPr>
        <p:spPr/>
        <p:txBody>
          <a:bodyPr/>
          <a:lstStyle/>
          <a:p>
            <a:fld id="{B5CEABB6-07DC-46E8-9B57-56EC44A396E5}" type="slidenum">
              <a:rPr lang="en-US" smtClean="0"/>
              <a:t>30</a:t>
            </a:fld>
            <a:endParaRPr lang="en-US" dirty="0"/>
          </a:p>
        </p:txBody>
      </p:sp>
      <p:sp>
        <p:nvSpPr>
          <p:cNvPr id="7" name="TextBox 6">
            <a:extLst>
              <a:ext uri="{FF2B5EF4-FFF2-40B4-BE49-F238E27FC236}">
                <a16:creationId xmlns:a16="http://schemas.microsoft.com/office/drawing/2014/main" id="{E38C3642-89FE-A923-EE2C-274468B278D7}"/>
              </a:ext>
            </a:extLst>
          </p:cNvPr>
          <p:cNvSpPr txBox="1"/>
          <p:nvPr/>
        </p:nvSpPr>
        <p:spPr>
          <a:xfrm>
            <a:off x="232757" y="686797"/>
            <a:ext cx="4621876" cy="5555752"/>
          </a:xfrm>
          <a:prstGeom prst="rect">
            <a:avLst/>
          </a:prstGeom>
          <a:noFill/>
        </p:spPr>
        <p:txBody>
          <a:bodyPr wrap="square" rtlCol="0">
            <a:spAutoFit/>
          </a:bodyPr>
          <a:lstStyle/>
          <a:p>
            <a:pPr>
              <a:lnSpc>
                <a:spcPct val="107000"/>
              </a:lnSpc>
              <a:spcAft>
                <a:spcPts val="800"/>
              </a:spcAft>
            </a:pPr>
            <a:r>
              <a:rPr lang="en-GB" sz="1800" b="1" dirty="0">
                <a:effectLst/>
                <a:latin typeface="+mj-lt"/>
                <a:ea typeface="Calibri" panose="020F0502020204030204" pitchFamily="34" charset="0"/>
                <a:cs typeface="Times New Roman" panose="02020603050405020304" pitchFamily="18" charset="0"/>
              </a:rPr>
              <a:t>INSERT PLAYER_SPECIALITY:</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'ARG01','RIGHT WING','CROSSING');</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'ARGP01','CENTRE MIDFIELD','PLAY MAKER');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'GERP03','CENTRE MIDFIELD','GREAT PASS');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'GERP03','STRIKER','SHOOT');</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'FRAP01','STRIKER','SCORER');</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PLAYER_SPECIALITY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'BRAP01','LEFT WING','DRIBBLING');</a:t>
            </a:r>
          </a:p>
          <a:p>
            <a:endParaRPr lang="en-GB" dirty="0">
              <a:latin typeface="+mj-lt"/>
            </a:endParaRPr>
          </a:p>
        </p:txBody>
      </p:sp>
      <p:pic>
        <p:nvPicPr>
          <p:cNvPr id="8" name="Picture 7">
            <a:extLst>
              <a:ext uri="{FF2B5EF4-FFF2-40B4-BE49-F238E27FC236}">
                <a16:creationId xmlns:a16="http://schemas.microsoft.com/office/drawing/2014/main" id="{DE3B3071-B24B-28EE-3C77-1DA30AEA2B0C}"/>
              </a:ext>
            </a:extLst>
          </p:cNvPr>
          <p:cNvPicPr>
            <a:picLocks noChangeAspect="1"/>
          </p:cNvPicPr>
          <p:nvPr/>
        </p:nvPicPr>
        <p:blipFill>
          <a:blip r:embed="rId2"/>
          <a:stretch>
            <a:fillRect/>
          </a:stretch>
        </p:blipFill>
        <p:spPr>
          <a:xfrm>
            <a:off x="4854633" y="1052281"/>
            <a:ext cx="6907688" cy="3885479"/>
          </a:xfrm>
          <a:prstGeom prst="rect">
            <a:avLst/>
          </a:prstGeom>
        </p:spPr>
      </p:pic>
    </p:spTree>
    <p:extLst>
      <p:ext uri="{BB962C8B-B14F-4D97-AF65-F5344CB8AC3E}">
        <p14:creationId xmlns:p14="http://schemas.microsoft.com/office/powerpoint/2010/main" val="224115775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D78830-28BC-5A9B-0A9E-B65F76CC382B}"/>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76CE7F47-2C85-47BC-143E-C329E8F0B222}"/>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84E6DA3C-9DD2-5C6D-1A4D-4DDE408FFD9E}"/>
              </a:ext>
            </a:extLst>
          </p:cNvPr>
          <p:cNvSpPr>
            <a:spLocks noGrp="1"/>
          </p:cNvSpPr>
          <p:nvPr>
            <p:ph type="sldNum" sz="quarter" idx="12"/>
          </p:nvPr>
        </p:nvSpPr>
        <p:spPr/>
        <p:txBody>
          <a:bodyPr/>
          <a:lstStyle/>
          <a:p>
            <a:fld id="{B5CEABB6-07DC-46E8-9B57-56EC44A396E5}" type="slidenum">
              <a:rPr lang="en-US" smtClean="0"/>
              <a:t>31</a:t>
            </a:fld>
            <a:endParaRPr lang="en-US" dirty="0"/>
          </a:p>
        </p:txBody>
      </p:sp>
      <p:sp>
        <p:nvSpPr>
          <p:cNvPr id="7" name="TextBox 6">
            <a:extLst>
              <a:ext uri="{FF2B5EF4-FFF2-40B4-BE49-F238E27FC236}">
                <a16:creationId xmlns:a16="http://schemas.microsoft.com/office/drawing/2014/main" id="{2B5D8D22-CE16-86A7-BB54-A9E4D1D69FEC}"/>
              </a:ext>
            </a:extLst>
          </p:cNvPr>
          <p:cNvSpPr txBox="1"/>
          <p:nvPr/>
        </p:nvSpPr>
        <p:spPr>
          <a:xfrm>
            <a:off x="533400" y="618241"/>
            <a:ext cx="5120640" cy="5441746"/>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INSERT MATCH:</a:t>
            </a:r>
            <a:endParaRPr lang="en-GB" sz="18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MATCH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'MTH01','ARGENTINA','BRAZIL','','',TO_DATE('01-12-2022','DD-MM-YYYY'),'STD01','REF01');</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MATCH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'MTH02','FRANCE','PORTUGAL','','',TO_DATE('01-12-2022','DD-MM-YYYY'),'STD04','REF03');</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MATCH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'MTH03','GERMANY','ARGENTINA','ARGENTINA','GERMANY',TO_DATE('03-12-2022','DD-MM-YYYY'),'STD02','REF05');</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INSERT INTO MATCH VALUES(</a:t>
            </a:r>
          </a:p>
          <a:p>
            <a:pPr marL="0" marR="0">
              <a:lnSpc>
                <a:spcPct val="107000"/>
              </a:lnSpc>
              <a:spcBef>
                <a:spcPts val="0"/>
              </a:spcBef>
              <a:spcAft>
                <a:spcPts val="800"/>
              </a:spcAft>
            </a:pPr>
            <a:r>
              <a:rPr lang="en-GB" sz="1800" dirty="0">
                <a:effectLst/>
                <a:latin typeface="+mj-lt"/>
                <a:ea typeface="Calibri" panose="020F0502020204030204" pitchFamily="34" charset="0"/>
                <a:cs typeface="Times New Roman" panose="02020603050405020304" pitchFamily="18" charset="0"/>
              </a:rPr>
              <a:t>'MTH04','BRAZIL','FRANCE','BRAZIL','FRANCE',TO_DATE('04-12-2022','DD-MM-YYYY'),'STD03','REF02');</a:t>
            </a:r>
          </a:p>
          <a:p>
            <a:endParaRPr lang="en-GB" dirty="0">
              <a:latin typeface="+mj-lt"/>
            </a:endParaRPr>
          </a:p>
        </p:txBody>
      </p:sp>
      <p:pic>
        <p:nvPicPr>
          <p:cNvPr id="8" name="Picture 7">
            <a:extLst>
              <a:ext uri="{FF2B5EF4-FFF2-40B4-BE49-F238E27FC236}">
                <a16:creationId xmlns:a16="http://schemas.microsoft.com/office/drawing/2014/main" id="{FD503122-679F-F817-546A-6EE6FC11611C}"/>
              </a:ext>
            </a:extLst>
          </p:cNvPr>
          <p:cNvPicPr>
            <a:picLocks noChangeAspect="1"/>
          </p:cNvPicPr>
          <p:nvPr/>
        </p:nvPicPr>
        <p:blipFill>
          <a:blip r:embed="rId2"/>
          <a:stretch>
            <a:fillRect/>
          </a:stretch>
        </p:blipFill>
        <p:spPr>
          <a:xfrm>
            <a:off x="5791200" y="1580640"/>
            <a:ext cx="6252506" cy="3516948"/>
          </a:xfrm>
          <a:prstGeom prst="rect">
            <a:avLst/>
          </a:prstGeom>
        </p:spPr>
      </p:pic>
    </p:spTree>
    <p:extLst>
      <p:ext uri="{BB962C8B-B14F-4D97-AF65-F5344CB8AC3E}">
        <p14:creationId xmlns:p14="http://schemas.microsoft.com/office/powerpoint/2010/main" val="338268808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2C587-0C69-5BB6-1273-8829CE67BFF1}"/>
              </a:ext>
            </a:extLst>
          </p:cNvPr>
          <p:cNvSpPr>
            <a:spLocks noGrp="1"/>
          </p:cNvSpPr>
          <p:nvPr>
            <p:ph type="title"/>
          </p:nvPr>
        </p:nvSpPr>
        <p:spPr>
          <a:xfrm>
            <a:off x="479385" y="399849"/>
            <a:ext cx="3200400" cy="915035"/>
          </a:xfrm>
        </p:spPr>
        <p:txBody>
          <a:bodyPr/>
          <a:lstStyle/>
          <a:p>
            <a:r>
              <a:rPr lang="en-US" dirty="0"/>
              <a:t>Query design:</a:t>
            </a:r>
            <a:endParaRPr lang="en-GB" dirty="0"/>
          </a:p>
        </p:txBody>
      </p:sp>
      <p:sp>
        <p:nvSpPr>
          <p:cNvPr id="4" name="Date Placeholder 3">
            <a:extLst>
              <a:ext uri="{FF2B5EF4-FFF2-40B4-BE49-F238E27FC236}">
                <a16:creationId xmlns:a16="http://schemas.microsoft.com/office/drawing/2014/main" id="{E6655F2C-736E-D30E-993C-158B9439A5F7}"/>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A339380C-6F12-6CBF-A5A0-503706FF57E4}"/>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38C29C6B-9BE6-6490-24D6-993E4343362D}"/>
              </a:ext>
            </a:extLst>
          </p:cNvPr>
          <p:cNvSpPr>
            <a:spLocks noGrp="1"/>
          </p:cNvSpPr>
          <p:nvPr>
            <p:ph type="sldNum" sz="quarter" idx="12"/>
          </p:nvPr>
        </p:nvSpPr>
        <p:spPr/>
        <p:txBody>
          <a:bodyPr/>
          <a:lstStyle/>
          <a:p>
            <a:fld id="{B5CEABB6-07DC-46E8-9B57-56EC44A396E5}" type="slidenum">
              <a:rPr lang="en-US" smtClean="0"/>
              <a:t>32</a:t>
            </a:fld>
            <a:endParaRPr lang="en-US" dirty="0"/>
          </a:p>
        </p:txBody>
      </p:sp>
      <p:sp>
        <p:nvSpPr>
          <p:cNvPr id="7" name="TextBox 6">
            <a:extLst>
              <a:ext uri="{FF2B5EF4-FFF2-40B4-BE49-F238E27FC236}">
                <a16:creationId xmlns:a16="http://schemas.microsoft.com/office/drawing/2014/main" id="{0214DE56-2663-C624-679C-DE15B6CF2F4F}"/>
              </a:ext>
            </a:extLst>
          </p:cNvPr>
          <p:cNvSpPr txBox="1"/>
          <p:nvPr/>
        </p:nvSpPr>
        <p:spPr>
          <a:xfrm>
            <a:off x="479385" y="1066631"/>
            <a:ext cx="9342120" cy="1167243"/>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Function:</a:t>
            </a:r>
            <a:endParaRPr lang="en-GB" sz="1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match details with no winners</a:t>
            </a:r>
          </a:p>
          <a:p>
            <a:r>
              <a:rPr lang="en-GB" sz="1800" dirty="0">
                <a:effectLst/>
                <a:highlight>
                  <a:srgbClr val="FFFF00"/>
                </a:highlight>
                <a:latin typeface="+mj-lt"/>
                <a:ea typeface="Calibri" panose="020F0502020204030204" pitchFamily="34" charset="0"/>
              </a:rPr>
              <a:t>select * from match where winner is null and </a:t>
            </a:r>
            <a:r>
              <a:rPr lang="en-GB" sz="1800" dirty="0" err="1">
                <a:effectLst/>
                <a:highlight>
                  <a:srgbClr val="FFFF00"/>
                </a:highlight>
                <a:latin typeface="+mj-lt"/>
                <a:ea typeface="Calibri" panose="020F0502020204030204" pitchFamily="34" charset="0"/>
              </a:rPr>
              <a:t>losser</a:t>
            </a:r>
            <a:r>
              <a:rPr lang="en-GB" sz="1800" dirty="0">
                <a:effectLst/>
                <a:highlight>
                  <a:srgbClr val="FFFF00"/>
                </a:highlight>
                <a:latin typeface="+mj-lt"/>
                <a:ea typeface="Calibri" panose="020F0502020204030204" pitchFamily="34" charset="0"/>
              </a:rPr>
              <a:t> is null</a:t>
            </a:r>
            <a:endParaRPr lang="en-GB" dirty="0">
              <a:latin typeface="+mj-lt"/>
            </a:endParaRPr>
          </a:p>
        </p:txBody>
      </p:sp>
      <p:pic>
        <p:nvPicPr>
          <p:cNvPr id="8" name="Picture 7">
            <a:extLst>
              <a:ext uri="{FF2B5EF4-FFF2-40B4-BE49-F238E27FC236}">
                <a16:creationId xmlns:a16="http://schemas.microsoft.com/office/drawing/2014/main" id="{948A8405-FBBB-1A50-61B7-4B55210969B1}"/>
              </a:ext>
            </a:extLst>
          </p:cNvPr>
          <p:cNvPicPr>
            <a:picLocks noChangeAspect="1"/>
          </p:cNvPicPr>
          <p:nvPr/>
        </p:nvPicPr>
        <p:blipFill>
          <a:blip r:embed="rId2"/>
          <a:stretch>
            <a:fillRect/>
          </a:stretch>
        </p:blipFill>
        <p:spPr>
          <a:xfrm>
            <a:off x="838200" y="2278337"/>
            <a:ext cx="9565640" cy="4033550"/>
          </a:xfrm>
          <a:prstGeom prst="rect">
            <a:avLst/>
          </a:prstGeom>
        </p:spPr>
      </p:pic>
    </p:spTree>
    <p:extLst>
      <p:ext uri="{BB962C8B-B14F-4D97-AF65-F5344CB8AC3E}">
        <p14:creationId xmlns:p14="http://schemas.microsoft.com/office/powerpoint/2010/main" val="408897771"/>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F6832E-8538-ADF8-BA89-A4E8AEDF69CF}"/>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E640FF09-BA7B-847A-755F-F57786474298}"/>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739E7594-CA0C-FBB5-1B26-8288A2187554}"/>
              </a:ext>
            </a:extLst>
          </p:cNvPr>
          <p:cNvSpPr>
            <a:spLocks noGrp="1"/>
          </p:cNvSpPr>
          <p:nvPr>
            <p:ph type="sldNum" sz="quarter" idx="12"/>
          </p:nvPr>
        </p:nvSpPr>
        <p:spPr/>
        <p:txBody>
          <a:bodyPr/>
          <a:lstStyle/>
          <a:p>
            <a:fld id="{B5CEABB6-07DC-46E8-9B57-56EC44A396E5}" type="slidenum">
              <a:rPr lang="en-US" smtClean="0"/>
              <a:t>33</a:t>
            </a:fld>
            <a:endParaRPr lang="en-US" dirty="0"/>
          </a:p>
        </p:txBody>
      </p:sp>
      <p:sp>
        <p:nvSpPr>
          <p:cNvPr id="7" name="TextBox 6">
            <a:extLst>
              <a:ext uri="{FF2B5EF4-FFF2-40B4-BE49-F238E27FC236}">
                <a16:creationId xmlns:a16="http://schemas.microsoft.com/office/drawing/2014/main" id="{DB3636FC-DCA1-D1EE-7BFE-14374F30BCE6}"/>
              </a:ext>
            </a:extLst>
          </p:cNvPr>
          <p:cNvSpPr txBox="1"/>
          <p:nvPr/>
        </p:nvSpPr>
        <p:spPr>
          <a:xfrm>
            <a:off x="28346" y="540857"/>
            <a:ext cx="4739640" cy="195374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the maximum capacity of stadium  as MAX CAPACITY</a:t>
            </a:r>
          </a:p>
          <a:p>
            <a:pPr marL="342900" marR="0" lvl="0" indent="-342900" algn="just">
              <a:lnSpc>
                <a:spcPct val="107000"/>
              </a:lnSpc>
              <a:spcBef>
                <a:spcPts val="0"/>
              </a:spcBef>
              <a:spcAft>
                <a:spcPts val="0"/>
              </a:spcAft>
              <a:buFont typeface="Symbol" panose="05050102010706020507" pitchFamily="18" charset="2"/>
              <a:buChar char=""/>
            </a:pPr>
            <a:endParaRPr lang="en-GB" sz="1800" dirty="0">
              <a:effectLst/>
              <a:latin typeface="+mj-lt"/>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MAX(CAPACITY) AS "MAXIMUM CAPACITY" FROM STADIUM;</a:t>
            </a:r>
            <a:endParaRPr lang="en-GB" sz="1800" dirty="0">
              <a:effectLst/>
              <a:latin typeface="+mj-lt"/>
              <a:ea typeface="Calibri" panose="020F0502020204030204" pitchFamily="34" charset="0"/>
              <a:cs typeface="Times New Roman" panose="02020603050405020304" pitchFamily="18" charset="0"/>
            </a:endParaRPr>
          </a:p>
          <a:p>
            <a:pPr algn="just"/>
            <a:endParaRPr lang="en-GB" dirty="0">
              <a:latin typeface="+mj-lt"/>
            </a:endParaRPr>
          </a:p>
        </p:txBody>
      </p:sp>
      <p:pic>
        <p:nvPicPr>
          <p:cNvPr id="8" name="Picture 7">
            <a:extLst>
              <a:ext uri="{FF2B5EF4-FFF2-40B4-BE49-F238E27FC236}">
                <a16:creationId xmlns:a16="http://schemas.microsoft.com/office/drawing/2014/main" id="{ABEA43AB-E70D-78EE-F7FB-0D51C664D007}"/>
              </a:ext>
            </a:extLst>
          </p:cNvPr>
          <p:cNvPicPr>
            <a:picLocks noChangeAspect="1"/>
          </p:cNvPicPr>
          <p:nvPr/>
        </p:nvPicPr>
        <p:blipFill>
          <a:blip r:embed="rId2"/>
          <a:stretch>
            <a:fillRect/>
          </a:stretch>
        </p:blipFill>
        <p:spPr>
          <a:xfrm>
            <a:off x="1353294" y="2226178"/>
            <a:ext cx="8790868" cy="3941574"/>
          </a:xfrm>
          <a:prstGeom prst="rect">
            <a:avLst/>
          </a:prstGeom>
        </p:spPr>
      </p:pic>
    </p:spTree>
    <p:extLst>
      <p:ext uri="{BB962C8B-B14F-4D97-AF65-F5344CB8AC3E}">
        <p14:creationId xmlns:p14="http://schemas.microsoft.com/office/powerpoint/2010/main" val="1300894507"/>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98D67B-7CBD-63D2-D473-4FCA20200566}"/>
              </a:ext>
            </a:extLst>
          </p:cNvPr>
          <p:cNvSpPr>
            <a:spLocks noGrp="1"/>
          </p:cNvSpPr>
          <p:nvPr>
            <p:ph type="dt" sz="half" idx="10"/>
          </p:nvPr>
        </p:nvSpPr>
        <p:spPr>
          <a:xfrm>
            <a:off x="838200" y="6333200"/>
            <a:ext cx="2743200" cy="365125"/>
          </a:xfrm>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986B55F9-40EF-71BD-832C-CEAD9C0D5E45}"/>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547D5C42-2D45-CB2B-1E8A-9A601DA65760}"/>
              </a:ext>
            </a:extLst>
          </p:cNvPr>
          <p:cNvSpPr>
            <a:spLocks noGrp="1"/>
          </p:cNvSpPr>
          <p:nvPr>
            <p:ph type="sldNum" sz="quarter" idx="12"/>
          </p:nvPr>
        </p:nvSpPr>
        <p:spPr/>
        <p:txBody>
          <a:bodyPr/>
          <a:lstStyle/>
          <a:p>
            <a:fld id="{B5CEABB6-07DC-46E8-9B57-56EC44A396E5}" type="slidenum">
              <a:rPr lang="en-US" smtClean="0"/>
              <a:t>34</a:t>
            </a:fld>
            <a:endParaRPr lang="en-US" dirty="0"/>
          </a:p>
        </p:txBody>
      </p:sp>
      <p:sp>
        <p:nvSpPr>
          <p:cNvPr id="9" name="TextBox 8">
            <a:extLst>
              <a:ext uri="{FF2B5EF4-FFF2-40B4-BE49-F238E27FC236}">
                <a16:creationId xmlns:a16="http://schemas.microsoft.com/office/drawing/2014/main" id="{21185D18-302E-2257-899D-BD082587DBC7}"/>
              </a:ext>
            </a:extLst>
          </p:cNvPr>
          <p:cNvSpPr txBox="1"/>
          <p:nvPr/>
        </p:nvSpPr>
        <p:spPr>
          <a:xfrm>
            <a:off x="432262" y="681644"/>
            <a:ext cx="11119658" cy="1618648"/>
          </a:xfrm>
          <a:prstGeom prst="rect">
            <a:avLst/>
          </a:prstGeom>
          <a:noFill/>
        </p:spPr>
        <p:txBody>
          <a:bodyPr wrap="square" rtlCol="0">
            <a:spAutoFit/>
          </a:bodyPr>
          <a:lstStyle/>
          <a:p>
            <a:r>
              <a:rPr lang="en-US" dirty="0">
                <a:latin typeface="+mj-lt"/>
              </a:rPr>
              <a:t>Subquery:</a:t>
            </a:r>
          </a:p>
          <a:p>
            <a:r>
              <a:rPr lang="en-US" dirty="0">
                <a:latin typeface="+mj-lt"/>
              </a:rPr>
              <a:t>Single Row:</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the players who scored more than average goals scored.</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a:t>
            </a:r>
            <a:r>
              <a:rPr lang="en-GB" sz="1800" dirty="0" err="1">
                <a:effectLst/>
                <a:highlight>
                  <a:srgbClr val="FFFF00"/>
                </a:highlight>
                <a:latin typeface="+mj-lt"/>
                <a:ea typeface="Calibri" panose="020F0502020204030204" pitchFamily="34" charset="0"/>
                <a:cs typeface="Times New Roman" panose="02020603050405020304" pitchFamily="18" charset="0"/>
              </a:rPr>
              <a:t>player_id</a:t>
            </a:r>
            <a:r>
              <a:rPr lang="en-GB" sz="1800" dirty="0">
                <a:effectLst/>
                <a:highlight>
                  <a:srgbClr val="FFFF00"/>
                </a:highlight>
                <a:latin typeface="+mj-lt"/>
                <a:ea typeface="Calibri" panose="020F0502020204030204" pitchFamily="34" charset="0"/>
                <a:cs typeface="Times New Roman" panose="02020603050405020304" pitchFamily="18" charset="0"/>
              </a:rPr>
              <a:t>, goals from </a:t>
            </a:r>
            <a:r>
              <a:rPr lang="en-GB" sz="1800" dirty="0" err="1">
                <a:effectLst/>
                <a:highlight>
                  <a:srgbClr val="FFFF00"/>
                </a:highlight>
                <a:latin typeface="+mj-lt"/>
                <a:ea typeface="Calibri" panose="020F0502020204030204" pitchFamily="34" charset="0"/>
                <a:cs typeface="Times New Roman" panose="02020603050405020304" pitchFamily="18" charset="0"/>
              </a:rPr>
              <a:t>player_stats</a:t>
            </a:r>
            <a:r>
              <a:rPr lang="en-GB" sz="1800" dirty="0">
                <a:effectLst/>
                <a:highlight>
                  <a:srgbClr val="FFFF00"/>
                </a:highlight>
                <a:latin typeface="+mj-lt"/>
                <a:ea typeface="Calibri" panose="020F0502020204030204" pitchFamily="34" charset="0"/>
                <a:cs typeface="Times New Roman" panose="02020603050405020304" pitchFamily="18" charset="0"/>
              </a:rPr>
              <a:t> where goals&gt;(select </a:t>
            </a:r>
            <a:r>
              <a:rPr lang="en-GB" sz="1800" dirty="0" err="1">
                <a:effectLst/>
                <a:highlight>
                  <a:srgbClr val="FFFF00"/>
                </a:highlight>
                <a:latin typeface="+mj-lt"/>
                <a:ea typeface="Calibri" panose="020F0502020204030204" pitchFamily="34" charset="0"/>
                <a:cs typeface="Times New Roman" panose="02020603050405020304" pitchFamily="18" charset="0"/>
              </a:rPr>
              <a:t>avg</a:t>
            </a:r>
            <a:r>
              <a:rPr lang="en-GB" sz="1800" dirty="0">
                <a:effectLst/>
                <a:highlight>
                  <a:srgbClr val="FFFF00"/>
                </a:highlight>
                <a:latin typeface="+mj-lt"/>
                <a:ea typeface="Calibri" panose="020F0502020204030204" pitchFamily="34" charset="0"/>
                <a:cs typeface="Times New Roman" panose="02020603050405020304" pitchFamily="18" charset="0"/>
              </a:rPr>
              <a:t>(goals) from </a:t>
            </a:r>
            <a:r>
              <a:rPr lang="en-GB" sz="1800" dirty="0" err="1">
                <a:effectLst/>
                <a:highlight>
                  <a:srgbClr val="FFFF00"/>
                </a:highlight>
                <a:latin typeface="+mj-lt"/>
                <a:ea typeface="Calibri" panose="020F0502020204030204" pitchFamily="34" charset="0"/>
                <a:cs typeface="Times New Roman" panose="02020603050405020304" pitchFamily="18" charset="0"/>
              </a:rPr>
              <a:t>player_stats</a:t>
            </a:r>
            <a:r>
              <a:rPr lang="en-GB" sz="1800" dirty="0">
                <a:effectLst/>
                <a:highlight>
                  <a:srgbClr val="FFFF00"/>
                </a:highlight>
                <a:latin typeface="+mj-lt"/>
                <a:ea typeface="Calibri" panose="020F0502020204030204" pitchFamily="34" charset="0"/>
                <a:cs typeface="Times New Roman" panose="02020603050405020304" pitchFamily="18" charset="0"/>
              </a:rPr>
              <a:t>);</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10" name="Picture 9">
            <a:extLst>
              <a:ext uri="{FF2B5EF4-FFF2-40B4-BE49-F238E27FC236}">
                <a16:creationId xmlns:a16="http://schemas.microsoft.com/office/drawing/2014/main" id="{F87DB796-22B2-8A43-512E-285CA8566709}"/>
              </a:ext>
            </a:extLst>
          </p:cNvPr>
          <p:cNvPicPr>
            <a:picLocks noChangeAspect="1"/>
          </p:cNvPicPr>
          <p:nvPr/>
        </p:nvPicPr>
        <p:blipFill>
          <a:blip r:embed="rId2"/>
          <a:stretch>
            <a:fillRect/>
          </a:stretch>
        </p:blipFill>
        <p:spPr>
          <a:xfrm>
            <a:off x="2209800" y="1986184"/>
            <a:ext cx="7772400" cy="4190172"/>
          </a:xfrm>
          <a:prstGeom prst="rect">
            <a:avLst/>
          </a:prstGeom>
        </p:spPr>
      </p:pic>
    </p:spTree>
    <p:extLst>
      <p:ext uri="{BB962C8B-B14F-4D97-AF65-F5344CB8AC3E}">
        <p14:creationId xmlns:p14="http://schemas.microsoft.com/office/powerpoint/2010/main" val="43181185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FC81-805C-AB50-C936-872648E13C7C}"/>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0390FFC4-3EBB-A1DD-01D7-2964D5FD1C31}"/>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C03EAD58-FA05-7F71-6D2C-7631EB12E5E6}"/>
              </a:ext>
            </a:extLst>
          </p:cNvPr>
          <p:cNvSpPr>
            <a:spLocks noGrp="1"/>
          </p:cNvSpPr>
          <p:nvPr>
            <p:ph type="sldNum" sz="quarter" idx="12"/>
          </p:nvPr>
        </p:nvSpPr>
        <p:spPr/>
        <p:txBody>
          <a:bodyPr/>
          <a:lstStyle/>
          <a:p>
            <a:fld id="{B5CEABB6-07DC-46E8-9B57-56EC44A396E5}" type="slidenum">
              <a:rPr lang="en-US" smtClean="0"/>
              <a:t>35</a:t>
            </a:fld>
            <a:endParaRPr lang="en-US" dirty="0"/>
          </a:p>
        </p:txBody>
      </p:sp>
      <p:sp>
        <p:nvSpPr>
          <p:cNvPr id="7" name="TextBox 6">
            <a:extLst>
              <a:ext uri="{FF2B5EF4-FFF2-40B4-BE49-F238E27FC236}">
                <a16:creationId xmlns:a16="http://schemas.microsoft.com/office/drawing/2014/main" id="{36CEB71F-7D16-88B1-5826-93E4D6786810}"/>
              </a:ext>
            </a:extLst>
          </p:cNvPr>
          <p:cNvSpPr txBox="1"/>
          <p:nvPr/>
        </p:nvSpPr>
        <p:spPr>
          <a:xfrm>
            <a:off x="960699" y="775504"/>
            <a:ext cx="11444661" cy="106465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Write a quey to show the details of most aged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aged</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player.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GB"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select * from player where age=(select max(age) from player);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8" name="Picture 7">
            <a:extLst>
              <a:ext uri="{FF2B5EF4-FFF2-40B4-BE49-F238E27FC236}">
                <a16:creationId xmlns:a16="http://schemas.microsoft.com/office/drawing/2014/main" id="{D66F2BA6-1205-ABAD-C67A-311894A18C2A}"/>
              </a:ext>
            </a:extLst>
          </p:cNvPr>
          <p:cNvPicPr>
            <a:picLocks noChangeAspect="1"/>
          </p:cNvPicPr>
          <p:nvPr/>
        </p:nvPicPr>
        <p:blipFill>
          <a:blip r:embed="rId2"/>
          <a:stretch>
            <a:fillRect/>
          </a:stretch>
        </p:blipFill>
        <p:spPr>
          <a:xfrm>
            <a:off x="1109068" y="1589343"/>
            <a:ext cx="9233812" cy="4771382"/>
          </a:xfrm>
          <a:prstGeom prst="rect">
            <a:avLst/>
          </a:prstGeom>
        </p:spPr>
      </p:pic>
    </p:spTree>
    <p:extLst>
      <p:ext uri="{BB962C8B-B14F-4D97-AF65-F5344CB8AC3E}">
        <p14:creationId xmlns:p14="http://schemas.microsoft.com/office/powerpoint/2010/main" val="38823248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EF554D-F851-ECF4-D6AB-E0EF0BCC198D}"/>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ABCA0C4D-29F1-44EF-3D9C-90BDE24ECF0F}"/>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671FAB1D-9F16-FE1C-1557-A5D76489E5D9}"/>
              </a:ext>
            </a:extLst>
          </p:cNvPr>
          <p:cNvSpPr>
            <a:spLocks noGrp="1"/>
          </p:cNvSpPr>
          <p:nvPr>
            <p:ph type="sldNum" sz="quarter" idx="12"/>
          </p:nvPr>
        </p:nvSpPr>
        <p:spPr/>
        <p:txBody>
          <a:bodyPr/>
          <a:lstStyle/>
          <a:p>
            <a:fld id="{B5CEABB6-07DC-46E8-9B57-56EC44A396E5}" type="slidenum">
              <a:rPr lang="en-US" smtClean="0"/>
              <a:t>36</a:t>
            </a:fld>
            <a:endParaRPr lang="en-US" dirty="0"/>
          </a:p>
        </p:txBody>
      </p:sp>
      <p:sp>
        <p:nvSpPr>
          <p:cNvPr id="7" name="TextBox 6">
            <a:extLst>
              <a:ext uri="{FF2B5EF4-FFF2-40B4-BE49-F238E27FC236}">
                <a16:creationId xmlns:a16="http://schemas.microsoft.com/office/drawing/2014/main" id="{530F308A-D09A-9855-D363-250DE02BD164}"/>
              </a:ext>
            </a:extLst>
          </p:cNvPr>
          <p:cNvSpPr txBox="1"/>
          <p:nvPr/>
        </p:nvSpPr>
        <p:spPr>
          <a:xfrm>
            <a:off x="983848" y="902825"/>
            <a:ext cx="10466472" cy="1341649"/>
          </a:xfrm>
          <a:prstGeom prst="rect">
            <a:avLst/>
          </a:prstGeom>
          <a:noFill/>
        </p:spPr>
        <p:txBody>
          <a:bodyPr wrap="square" rtlCol="0">
            <a:spAutoFit/>
          </a:bodyPr>
          <a:lstStyle/>
          <a:p>
            <a:r>
              <a:rPr lang="en-US" b="1" dirty="0">
                <a:latin typeface="+mj-lt"/>
              </a:rPr>
              <a:t>Multiple Row:</a:t>
            </a:r>
          </a:p>
          <a:p>
            <a:pPr marL="342900" marR="0" lvl="0" indent="-342900">
              <a:lnSpc>
                <a:spcPct val="107000"/>
              </a:lnSpc>
              <a:spcBef>
                <a:spcPts val="0"/>
              </a:spcBef>
              <a:spcAft>
                <a:spcPts val="0"/>
              </a:spcAft>
              <a:buFont typeface="Symbol" panose="05050102010706020507" pitchFamily="18" charset="2"/>
              <a:buChar char=""/>
              <a:tabLst>
                <a:tab pos="904875" algn="l"/>
              </a:tabLst>
            </a:pPr>
            <a:r>
              <a:rPr lang="en-GB" sz="1800" dirty="0">
                <a:effectLst/>
                <a:latin typeface="+mj-lt"/>
                <a:ea typeface="Calibri" panose="020F0502020204030204" pitchFamily="34" charset="0"/>
                <a:cs typeface="Times New Roman" panose="02020603050405020304" pitchFamily="18" charset="0"/>
              </a:rPr>
              <a:t>Write a query to display information of player who scored less than 5 goals;</a:t>
            </a:r>
          </a:p>
          <a:p>
            <a:pPr marL="457200" marR="0">
              <a:lnSpc>
                <a:spcPct val="107000"/>
              </a:lnSpc>
              <a:spcBef>
                <a:spcPts val="0"/>
              </a:spcBef>
              <a:spcAft>
                <a:spcPts val="800"/>
              </a:spcAft>
              <a:tabLst>
                <a:tab pos="904875" algn="l"/>
              </a:tabLst>
            </a:pPr>
            <a:r>
              <a:rPr lang="en-GB" sz="1800" dirty="0">
                <a:effectLst/>
                <a:highlight>
                  <a:srgbClr val="FFFF00"/>
                </a:highlight>
                <a:latin typeface="+mj-lt"/>
                <a:ea typeface="Calibri" panose="020F0502020204030204" pitchFamily="34" charset="0"/>
                <a:cs typeface="Times New Roman" panose="02020603050405020304" pitchFamily="18" charset="0"/>
              </a:rPr>
              <a:t>select * from player where </a:t>
            </a:r>
            <a:r>
              <a:rPr lang="en-GB" sz="1800" dirty="0" err="1">
                <a:effectLst/>
                <a:highlight>
                  <a:srgbClr val="FFFF00"/>
                </a:highlight>
                <a:latin typeface="+mj-lt"/>
                <a:ea typeface="Calibri" panose="020F0502020204030204" pitchFamily="34" charset="0"/>
                <a:cs typeface="Times New Roman" panose="02020603050405020304" pitchFamily="18" charset="0"/>
              </a:rPr>
              <a:t>player_id</a:t>
            </a:r>
            <a:r>
              <a:rPr lang="en-GB" sz="1800" dirty="0">
                <a:effectLst/>
                <a:highlight>
                  <a:srgbClr val="FFFF00"/>
                </a:highlight>
                <a:latin typeface="+mj-lt"/>
                <a:ea typeface="Calibri" panose="020F0502020204030204" pitchFamily="34" charset="0"/>
                <a:cs typeface="Times New Roman" panose="02020603050405020304" pitchFamily="18" charset="0"/>
              </a:rPr>
              <a:t> in(select </a:t>
            </a:r>
            <a:r>
              <a:rPr lang="en-GB" sz="1800" dirty="0" err="1">
                <a:effectLst/>
                <a:highlight>
                  <a:srgbClr val="FFFF00"/>
                </a:highlight>
                <a:latin typeface="+mj-lt"/>
                <a:ea typeface="Calibri" panose="020F0502020204030204" pitchFamily="34" charset="0"/>
                <a:cs typeface="Times New Roman" panose="02020603050405020304" pitchFamily="18" charset="0"/>
              </a:rPr>
              <a:t>player_id</a:t>
            </a:r>
            <a:r>
              <a:rPr lang="en-GB" sz="1800" dirty="0">
                <a:effectLst/>
                <a:highlight>
                  <a:srgbClr val="FFFF00"/>
                </a:highlight>
                <a:latin typeface="+mj-lt"/>
                <a:ea typeface="Calibri" panose="020F0502020204030204" pitchFamily="34" charset="0"/>
                <a:cs typeface="Times New Roman" panose="02020603050405020304" pitchFamily="18" charset="0"/>
              </a:rPr>
              <a:t> from </a:t>
            </a:r>
            <a:r>
              <a:rPr lang="en-GB" sz="1800" dirty="0" err="1">
                <a:effectLst/>
                <a:highlight>
                  <a:srgbClr val="FFFF00"/>
                </a:highlight>
                <a:latin typeface="+mj-lt"/>
                <a:ea typeface="Calibri" panose="020F0502020204030204" pitchFamily="34" charset="0"/>
                <a:cs typeface="Times New Roman" panose="02020603050405020304" pitchFamily="18" charset="0"/>
              </a:rPr>
              <a:t>player_stats</a:t>
            </a:r>
            <a:r>
              <a:rPr lang="en-GB" sz="1800" dirty="0">
                <a:effectLst/>
                <a:highlight>
                  <a:srgbClr val="FFFF00"/>
                </a:highlight>
                <a:latin typeface="+mj-lt"/>
                <a:ea typeface="Calibri" panose="020F0502020204030204" pitchFamily="34" charset="0"/>
                <a:cs typeface="Times New Roman" panose="02020603050405020304" pitchFamily="18" charset="0"/>
              </a:rPr>
              <a:t> where goals&lt;5);</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8" name="Picture 7">
            <a:extLst>
              <a:ext uri="{FF2B5EF4-FFF2-40B4-BE49-F238E27FC236}">
                <a16:creationId xmlns:a16="http://schemas.microsoft.com/office/drawing/2014/main" id="{0D8AE845-B119-449A-F73D-38695E7A6F0E}"/>
              </a:ext>
            </a:extLst>
          </p:cNvPr>
          <p:cNvPicPr>
            <a:picLocks noChangeAspect="1"/>
          </p:cNvPicPr>
          <p:nvPr/>
        </p:nvPicPr>
        <p:blipFill>
          <a:blip r:embed="rId2"/>
          <a:stretch>
            <a:fillRect/>
          </a:stretch>
        </p:blipFill>
        <p:spPr>
          <a:xfrm>
            <a:off x="2026932" y="2105180"/>
            <a:ext cx="7879068" cy="4251170"/>
          </a:xfrm>
          <a:prstGeom prst="rect">
            <a:avLst/>
          </a:prstGeom>
        </p:spPr>
      </p:pic>
    </p:spTree>
    <p:extLst>
      <p:ext uri="{BB962C8B-B14F-4D97-AF65-F5344CB8AC3E}">
        <p14:creationId xmlns:p14="http://schemas.microsoft.com/office/powerpoint/2010/main" val="1364195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E7BC7A-EAA7-259C-3241-0B5790110983}"/>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00A76206-E961-1763-13B7-E299027376FD}"/>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161645DF-E1ED-4918-B3DE-A9C0759CB830}"/>
              </a:ext>
            </a:extLst>
          </p:cNvPr>
          <p:cNvSpPr>
            <a:spLocks noGrp="1"/>
          </p:cNvSpPr>
          <p:nvPr>
            <p:ph type="sldNum" sz="quarter" idx="12"/>
          </p:nvPr>
        </p:nvSpPr>
        <p:spPr/>
        <p:txBody>
          <a:bodyPr/>
          <a:lstStyle/>
          <a:p>
            <a:fld id="{B5CEABB6-07DC-46E8-9B57-56EC44A396E5}" type="slidenum">
              <a:rPr lang="en-US" smtClean="0"/>
              <a:t>37</a:t>
            </a:fld>
            <a:endParaRPr lang="en-US" dirty="0"/>
          </a:p>
        </p:txBody>
      </p:sp>
      <p:sp>
        <p:nvSpPr>
          <p:cNvPr id="8" name="TextBox 7">
            <a:extLst>
              <a:ext uri="{FF2B5EF4-FFF2-40B4-BE49-F238E27FC236}">
                <a16:creationId xmlns:a16="http://schemas.microsoft.com/office/drawing/2014/main" id="{D2DA6E75-3765-D1B2-6DEA-EF9C635DA705}"/>
              </a:ext>
            </a:extLst>
          </p:cNvPr>
          <p:cNvSpPr txBox="1"/>
          <p:nvPr/>
        </p:nvSpPr>
        <p:spPr>
          <a:xfrm>
            <a:off x="289368" y="787079"/>
            <a:ext cx="11064432" cy="106465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display the team information who lost more than one match</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 from team where </a:t>
            </a:r>
            <a:r>
              <a:rPr lang="en-GB" sz="1800" dirty="0" err="1">
                <a:effectLst/>
                <a:highlight>
                  <a:srgbClr val="FFFF00"/>
                </a:highlight>
                <a:latin typeface="+mj-lt"/>
                <a:ea typeface="Calibri" panose="020F0502020204030204" pitchFamily="34" charset="0"/>
                <a:cs typeface="Times New Roman" panose="02020603050405020304" pitchFamily="18" charset="0"/>
              </a:rPr>
              <a:t>team_id</a:t>
            </a:r>
            <a:r>
              <a:rPr lang="en-GB" sz="1800" dirty="0">
                <a:effectLst/>
                <a:highlight>
                  <a:srgbClr val="FFFF00"/>
                </a:highlight>
                <a:latin typeface="+mj-lt"/>
                <a:ea typeface="Calibri" panose="020F0502020204030204" pitchFamily="34" charset="0"/>
                <a:cs typeface="Times New Roman" panose="02020603050405020304" pitchFamily="18" charset="0"/>
              </a:rPr>
              <a:t> in(select </a:t>
            </a:r>
            <a:r>
              <a:rPr lang="en-GB" sz="1800" dirty="0" err="1">
                <a:effectLst/>
                <a:highlight>
                  <a:srgbClr val="FFFF00"/>
                </a:highlight>
                <a:latin typeface="+mj-lt"/>
                <a:ea typeface="Calibri" panose="020F0502020204030204" pitchFamily="34" charset="0"/>
                <a:cs typeface="Times New Roman" panose="02020603050405020304" pitchFamily="18" charset="0"/>
              </a:rPr>
              <a:t>team_id</a:t>
            </a:r>
            <a:r>
              <a:rPr lang="en-GB" sz="1800" dirty="0">
                <a:effectLst/>
                <a:highlight>
                  <a:srgbClr val="FFFF00"/>
                </a:highlight>
                <a:latin typeface="+mj-lt"/>
                <a:ea typeface="Calibri" panose="020F0502020204030204" pitchFamily="34" charset="0"/>
                <a:cs typeface="Times New Roman" panose="02020603050405020304" pitchFamily="18" charset="0"/>
              </a:rPr>
              <a:t> from </a:t>
            </a:r>
            <a:r>
              <a:rPr lang="en-GB" sz="1800" dirty="0" err="1">
                <a:effectLst/>
                <a:highlight>
                  <a:srgbClr val="FFFF00"/>
                </a:highlight>
                <a:latin typeface="+mj-lt"/>
                <a:ea typeface="Calibri" panose="020F0502020204030204" pitchFamily="34" charset="0"/>
                <a:cs typeface="Times New Roman" panose="02020603050405020304" pitchFamily="18" charset="0"/>
              </a:rPr>
              <a:t>team_stats</a:t>
            </a:r>
            <a:r>
              <a:rPr lang="en-GB" sz="1800" dirty="0">
                <a:effectLst/>
                <a:highlight>
                  <a:srgbClr val="FFFF00"/>
                </a:highlight>
                <a:latin typeface="+mj-lt"/>
                <a:ea typeface="Calibri" panose="020F0502020204030204" pitchFamily="34" charset="0"/>
                <a:cs typeface="Times New Roman" panose="02020603050405020304" pitchFamily="18" charset="0"/>
              </a:rPr>
              <a:t> where loss&gt;1);</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9" name="Picture 8">
            <a:extLst>
              <a:ext uri="{FF2B5EF4-FFF2-40B4-BE49-F238E27FC236}">
                <a16:creationId xmlns:a16="http://schemas.microsoft.com/office/drawing/2014/main" id="{3F527C1B-D49E-562D-91C3-6968469EDB05}"/>
              </a:ext>
            </a:extLst>
          </p:cNvPr>
          <p:cNvPicPr>
            <a:picLocks noChangeAspect="1"/>
          </p:cNvPicPr>
          <p:nvPr/>
        </p:nvPicPr>
        <p:blipFill>
          <a:blip r:embed="rId2"/>
          <a:stretch>
            <a:fillRect/>
          </a:stretch>
        </p:blipFill>
        <p:spPr>
          <a:xfrm>
            <a:off x="838200" y="1591022"/>
            <a:ext cx="9514840" cy="4767961"/>
          </a:xfrm>
          <a:prstGeom prst="rect">
            <a:avLst/>
          </a:prstGeom>
        </p:spPr>
      </p:pic>
    </p:spTree>
    <p:extLst>
      <p:ext uri="{BB962C8B-B14F-4D97-AF65-F5344CB8AC3E}">
        <p14:creationId xmlns:p14="http://schemas.microsoft.com/office/powerpoint/2010/main" val="2683646894"/>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1485A1-8E0B-ED80-0F71-C46B2573F20C}"/>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4EE6A9D9-5B5A-6EC9-0849-6D812C2149A8}"/>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E1867B1-FB7D-AD98-651A-50195D01CAA5}"/>
              </a:ext>
            </a:extLst>
          </p:cNvPr>
          <p:cNvSpPr>
            <a:spLocks noGrp="1"/>
          </p:cNvSpPr>
          <p:nvPr>
            <p:ph type="sldNum" sz="quarter" idx="12"/>
          </p:nvPr>
        </p:nvSpPr>
        <p:spPr/>
        <p:txBody>
          <a:bodyPr/>
          <a:lstStyle/>
          <a:p>
            <a:fld id="{B5CEABB6-07DC-46E8-9B57-56EC44A396E5}" type="slidenum">
              <a:rPr lang="en-US" smtClean="0"/>
              <a:t>38</a:t>
            </a:fld>
            <a:endParaRPr lang="en-US" dirty="0"/>
          </a:p>
        </p:txBody>
      </p:sp>
      <p:sp>
        <p:nvSpPr>
          <p:cNvPr id="7" name="TextBox 6">
            <a:extLst>
              <a:ext uri="{FF2B5EF4-FFF2-40B4-BE49-F238E27FC236}">
                <a16:creationId xmlns:a16="http://schemas.microsoft.com/office/drawing/2014/main" id="{5AA737CF-C679-6CF6-EEF9-2501A4693ED4}"/>
              </a:ext>
            </a:extLst>
          </p:cNvPr>
          <p:cNvSpPr txBox="1"/>
          <p:nvPr/>
        </p:nvSpPr>
        <p:spPr>
          <a:xfrm>
            <a:off x="227221" y="494014"/>
            <a:ext cx="11447362" cy="2158924"/>
          </a:xfrm>
          <a:prstGeom prst="rect">
            <a:avLst/>
          </a:prstGeom>
          <a:noFill/>
        </p:spPr>
        <p:txBody>
          <a:bodyPr wrap="square" rtlCol="0">
            <a:spAutoFit/>
          </a:bodyPr>
          <a:lstStyle/>
          <a:p>
            <a:pPr marL="0" marR="0" indent="45720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Joining:</a:t>
            </a:r>
            <a:endParaRPr lang="en-GB" sz="1800" dirty="0">
              <a:effectLst/>
              <a:latin typeface="+mj-lt"/>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GB" sz="1800" b="1" dirty="0" err="1">
                <a:effectLst/>
                <a:latin typeface="+mj-lt"/>
                <a:ea typeface="Calibri" panose="020F0502020204030204" pitchFamily="34" charset="0"/>
                <a:cs typeface="Times New Roman" panose="02020603050405020304" pitchFamily="18" charset="0"/>
              </a:rPr>
              <a:t>Equi</a:t>
            </a:r>
            <a:r>
              <a:rPr lang="en-GB" sz="1800" b="1" dirty="0">
                <a:effectLst/>
                <a:latin typeface="+mj-lt"/>
                <a:ea typeface="Calibri" panose="020F0502020204030204" pitchFamily="34" charset="0"/>
                <a:cs typeface="Times New Roman" panose="02020603050405020304" pitchFamily="18" charset="0"/>
              </a:rPr>
              <a:t>-joining:</a:t>
            </a:r>
            <a:endParaRPr lang="en-GB" sz="1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the captain name, captain id and team name;</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a:t>
            </a:r>
            <a:r>
              <a:rPr lang="en-GB" sz="1800" dirty="0" err="1">
                <a:effectLst/>
                <a:highlight>
                  <a:srgbClr val="FFFF00"/>
                </a:highlight>
                <a:latin typeface="+mj-lt"/>
                <a:ea typeface="Calibri" panose="020F0502020204030204" pitchFamily="34" charset="0"/>
                <a:cs typeface="Times New Roman" panose="02020603050405020304" pitchFamily="18" charset="0"/>
              </a:rPr>
              <a:t>player.player_name</a:t>
            </a:r>
            <a:r>
              <a:rPr lang="en-GB" sz="1800" dirty="0">
                <a:effectLst/>
                <a:highlight>
                  <a:srgbClr val="FFFF00"/>
                </a:highlight>
                <a:latin typeface="+mj-lt"/>
                <a:ea typeface="Calibri" panose="020F0502020204030204" pitchFamily="34" charset="0"/>
                <a:cs typeface="Times New Roman" panose="02020603050405020304" pitchFamily="18" charset="0"/>
              </a:rPr>
              <a:t>, </a:t>
            </a:r>
            <a:r>
              <a:rPr lang="en-GB" sz="1800" dirty="0" err="1">
                <a:effectLst/>
                <a:highlight>
                  <a:srgbClr val="FFFF00"/>
                </a:highlight>
                <a:latin typeface="+mj-lt"/>
                <a:ea typeface="Calibri" panose="020F0502020204030204" pitchFamily="34" charset="0"/>
                <a:cs typeface="Times New Roman" panose="02020603050405020304" pitchFamily="18" charset="0"/>
              </a:rPr>
              <a:t>captain.player_id</a:t>
            </a:r>
            <a:r>
              <a:rPr lang="en-GB" sz="1800" dirty="0">
                <a:effectLst/>
                <a:highlight>
                  <a:srgbClr val="FFFF00"/>
                </a:highlight>
                <a:latin typeface="+mj-lt"/>
                <a:ea typeface="Calibri" panose="020F0502020204030204" pitchFamily="34" charset="0"/>
                <a:cs typeface="Times New Roman" panose="02020603050405020304" pitchFamily="18" charset="0"/>
              </a:rPr>
              <a:t> ,</a:t>
            </a:r>
            <a:r>
              <a:rPr lang="en-GB" sz="1800" dirty="0" err="1">
                <a:effectLst/>
                <a:highlight>
                  <a:srgbClr val="FFFF00"/>
                </a:highlight>
                <a:latin typeface="+mj-lt"/>
                <a:ea typeface="Calibri" panose="020F0502020204030204" pitchFamily="34" charset="0"/>
                <a:cs typeface="Times New Roman" panose="02020603050405020304" pitchFamily="18" charset="0"/>
              </a:rPr>
              <a:t>team.team_name</a:t>
            </a:r>
            <a:r>
              <a:rPr lang="en-GB" sz="1800" dirty="0">
                <a:effectLst/>
                <a:highlight>
                  <a:srgbClr val="FFFF00"/>
                </a:highlight>
                <a:latin typeface="+mj-lt"/>
                <a:ea typeface="Calibri" panose="020F0502020204030204" pitchFamily="34" charset="0"/>
                <a:cs typeface="Times New Roman" panose="02020603050405020304" pitchFamily="18" charset="0"/>
              </a:rPr>
              <a:t> from </a:t>
            </a:r>
            <a:r>
              <a:rPr lang="en-GB" sz="1800" dirty="0" err="1">
                <a:effectLst/>
                <a:highlight>
                  <a:srgbClr val="FFFF00"/>
                </a:highlight>
                <a:latin typeface="+mj-lt"/>
                <a:ea typeface="Calibri" panose="020F0502020204030204" pitchFamily="34" charset="0"/>
                <a:cs typeface="Times New Roman" panose="02020603050405020304" pitchFamily="18" charset="0"/>
              </a:rPr>
              <a:t>team,captain</a:t>
            </a:r>
            <a:r>
              <a:rPr lang="en-GB" sz="1800" dirty="0">
                <a:effectLst/>
                <a:highlight>
                  <a:srgbClr val="FFFF00"/>
                </a:highlight>
                <a:latin typeface="+mj-lt"/>
                <a:ea typeface="Calibri" panose="020F0502020204030204" pitchFamily="34" charset="0"/>
                <a:cs typeface="Times New Roman" panose="02020603050405020304" pitchFamily="18" charset="0"/>
              </a:rPr>
              <a:t>, player where </a:t>
            </a:r>
            <a:r>
              <a:rPr lang="en-GB" sz="1800" dirty="0" err="1">
                <a:effectLst/>
                <a:highlight>
                  <a:srgbClr val="FFFF00"/>
                </a:highlight>
                <a:latin typeface="+mj-lt"/>
                <a:ea typeface="Calibri" panose="020F0502020204030204" pitchFamily="34" charset="0"/>
                <a:cs typeface="Times New Roman" panose="02020603050405020304" pitchFamily="18" charset="0"/>
              </a:rPr>
              <a:t>player.player_id</a:t>
            </a:r>
            <a:r>
              <a:rPr lang="en-GB" sz="1800" dirty="0">
                <a:effectLst/>
                <a:highlight>
                  <a:srgbClr val="FFFF00"/>
                </a:highlight>
                <a:latin typeface="+mj-lt"/>
                <a:ea typeface="Calibri" panose="020F0502020204030204" pitchFamily="34" charset="0"/>
                <a:cs typeface="Times New Roman" panose="02020603050405020304" pitchFamily="18" charset="0"/>
              </a:rPr>
              <a:t>=</a:t>
            </a:r>
            <a:r>
              <a:rPr lang="en-GB" sz="1800" dirty="0" err="1">
                <a:effectLst/>
                <a:highlight>
                  <a:srgbClr val="FFFF00"/>
                </a:highlight>
                <a:latin typeface="+mj-lt"/>
                <a:ea typeface="Calibri" panose="020F0502020204030204" pitchFamily="34" charset="0"/>
                <a:cs typeface="Times New Roman" panose="02020603050405020304" pitchFamily="18" charset="0"/>
              </a:rPr>
              <a:t>captain.player_id</a:t>
            </a:r>
            <a:r>
              <a:rPr lang="en-GB" sz="1800" dirty="0">
                <a:effectLst/>
                <a:highlight>
                  <a:srgbClr val="FFFF00"/>
                </a:highlight>
                <a:latin typeface="+mj-lt"/>
                <a:ea typeface="Calibri" panose="020F0502020204030204" pitchFamily="34" charset="0"/>
                <a:cs typeface="Times New Roman" panose="02020603050405020304" pitchFamily="18" charset="0"/>
              </a:rPr>
              <a:t> and </a:t>
            </a:r>
            <a:r>
              <a:rPr lang="en-GB" sz="1800" dirty="0" err="1">
                <a:effectLst/>
                <a:highlight>
                  <a:srgbClr val="FFFF00"/>
                </a:highlight>
                <a:latin typeface="+mj-lt"/>
                <a:ea typeface="Calibri" panose="020F0502020204030204" pitchFamily="34" charset="0"/>
                <a:cs typeface="Times New Roman" panose="02020603050405020304" pitchFamily="18" charset="0"/>
              </a:rPr>
              <a:t>player.team_id</a:t>
            </a:r>
            <a:r>
              <a:rPr lang="en-GB" sz="1800" dirty="0">
                <a:effectLst/>
                <a:highlight>
                  <a:srgbClr val="FFFF00"/>
                </a:highlight>
                <a:latin typeface="+mj-lt"/>
                <a:ea typeface="Calibri" panose="020F0502020204030204" pitchFamily="34" charset="0"/>
                <a:cs typeface="Times New Roman" panose="02020603050405020304" pitchFamily="18" charset="0"/>
              </a:rPr>
              <a:t>=</a:t>
            </a:r>
            <a:r>
              <a:rPr lang="en-GB" sz="1800" dirty="0" err="1">
                <a:effectLst/>
                <a:highlight>
                  <a:srgbClr val="FFFF00"/>
                </a:highlight>
                <a:latin typeface="+mj-lt"/>
                <a:ea typeface="Calibri" panose="020F0502020204030204" pitchFamily="34" charset="0"/>
                <a:cs typeface="Times New Roman" panose="02020603050405020304" pitchFamily="18" charset="0"/>
              </a:rPr>
              <a:t>team.team_id</a:t>
            </a:r>
            <a:r>
              <a:rPr lang="en-GB" sz="1800" dirty="0">
                <a:effectLst/>
                <a:highlight>
                  <a:srgbClr val="FFFF00"/>
                </a:highlight>
                <a:latin typeface="+mj-lt"/>
                <a:ea typeface="Calibri" panose="020F0502020204030204" pitchFamily="34" charset="0"/>
                <a:cs typeface="Times New Roman" panose="02020603050405020304" pitchFamily="18" charset="0"/>
              </a:rPr>
              <a:t>;</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8" name="Picture 7">
            <a:extLst>
              <a:ext uri="{FF2B5EF4-FFF2-40B4-BE49-F238E27FC236}">
                <a16:creationId xmlns:a16="http://schemas.microsoft.com/office/drawing/2014/main" id="{90D6589E-592F-EB5B-2DC5-DF9B50757574}"/>
              </a:ext>
            </a:extLst>
          </p:cNvPr>
          <p:cNvPicPr>
            <a:picLocks noChangeAspect="1"/>
          </p:cNvPicPr>
          <p:nvPr/>
        </p:nvPicPr>
        <p:blipFill>
          <a:blip r:embed="rId2"/>
          <a:stretch>
            <a:fillRect/>
          </a:stretch>
        </p:blipFill>
        <p:spPr>
          <a:xfrm>
            <a:off x="1919605" y="2354530"/>
            <a:ext cx="8062595" cy="4001820"/>
          </a:xfrm>
          <a:prstGeom prst="rect">
            <a:avLst/>
          </a:prstGeom>
        </p:spPr>
      </p:pic>
    </p:spTree>
    <p:extLst>
      <p:ext uri="{BB962C8B-B14F-4D97-AF65-F5344CB8AC3E}">
        <p14:creationId xmlns:p14="http://schemas.microsoft.com/office/powerpoint/2010/main" val="3146398224"/>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94291B-143D-99A0-4244-B86EAA484402}"/>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B195DE11-FAC4-E8E5-0220-92B554F84BA6}"/>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1B7BCB50-A325-23E5-2085-B11D02DE7D51}"/>
              </a:ext>
            </a:extLst>
          </p:cNvPr>
          <p:cNvSpPr>
            <a:spLocks noGrp="1"/>
          </p:cNvSpPr>
          <p:nvPr>
            <p:ph type="sldNum" sz="quarter" idx="12"/>
          </p:nvPr>
        </p:nvSpPr>
        <p:spPr/>
        <p:txBody>
          <a:bodyPr/>
          <a:lstStyle/>
          <a:p>
            <a:fld id="{B5CEABB6-07DC-46E8-9B57-56EC44A396E5}" type="slidenum">
              <a:rPr lang="en-US" smtClean="0"/>
              <a:t>39</a:t>
            </a:fld>
            <a:endParaRPr lang="en-US" dirty="0"/>
          </a:p>
        </p:txBody>
      </p:sp>
      <p:sp>
        <p:nvSpPr>
          <p:cNvPr id="7" name="TextBox 6">
            <a:extLst>
              <a:ext uri="{FF2B5EF4-FFF2-40B4-BE49-F238E27FC236}">
                <a16:creationId xmlns:a16="http://schemas.microsoft.com/office/drawing/2014/main" id="{2600C378-91DA-8B09-B168-D1F107726E85}"/>
              </a:ext>
            </a:extLst>
          </p:cNvPr>
          <p:cNvSpPr txBox="1"/>
          <p:nvPr/>
        </p:nvSpPr>
        <p:spPr>
          <a:xfrm>
            <a:off x="198120" y="762000"/>
            <a:ext cx="10043160" cy="1463606"/>
          </a:xfrm>
          <a:prstGeom prst="rect">
            <a:avLst/>
          </a:prstGeom>
          <a:noFill/>
        </p:spPr>
        <p:txBody>
          <a:bodyPr wrap="square" rtlCol="0">
            <a:spAutoFit/>
          </a:bodyPr>
          <a:lstStyle/>
          <a:p>
            <a:pPr marL="0" marR="0" indent="45720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Outer-joining:</a:t>
            </a:r>
            <a:endParaRPr lang="en-GB" sz="1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the name of coaches and referee older than the coaches</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a:t>
            </a:r>
            <a:r>
              <a:rPr lang="en-GB" sz="1800" dirty="0" err="1">
                <a:effectLst/>
                <a:highlight>
                  <a:srgbClr val="FFFF00"/>
                </a:highlight>
                <a:latin typeface="+mj-lt"/>
                <a:ea typeface="Calibri" panose="020F0502020204030204" pitchFamily="34" charset="0"/>
                <a:cs typeface="Times New Roman" panose="02020603050405020304" pitchFamily="18" charset="0"/>
              </a:rPr>
              <a:t>c.coach_name</a:t>
            </a:r>
            <a:r>
              <a:rPr lang="en-GB" sz="1800" dirty="0">
                <a:effectLst/>
                <a:highlight>
                  <a:srgbClr val="FFFF00"/>
                </a:highlight>
                <a:latin typeface="+mj-lt"/>
                <a:ea typeface="Calibri" panose="020F0502020204030204" pitchFamily="34" charset="0"/>
                <a:cs typeface="Times New Roman" panose="02020603050405020304" pitchFamily="18" charset="0"/>
              </a:rPr>
              <a:t>, </a:t>
            </a:r>
            <a:r>
              <a:rPr lang="en-GB" sz="1800" dirty="0" err="1">
                <a:effectLst/>
                <a:highlight>
                  <a:srgbClr val="FFFF00"/>
                </a:highlight>
                <a:latin typeface="+mj-lt"/>
                <a:ea typeface="Calibri" panose="020F0502020204030204" pitchFamily="34" charset="0"/>
                <a:cs typeface="Times New Roman" panose="02020603050405020304" pitchFamily="18" charset="0"/>
              </a:rPr>
              <a:t>r.referee_name</a:t>
            </a:r>
            <a:r>
              <a:rPr lang="en-GB" sz="1800" dirty="0">
                <a:effectLst/>
                <a:highlight>
                  <a:srgbClr val="FFFF00"/>
                </a:highlight>
                <a:latin typeface="+mj-lt"/>
                <a:ea typeface="Calibri" panose="020F0502020204030204" pitchFamily="34" charset="0"/>
                <a:cs typeface="Times New Roman" panose="02020603050405020304" pitchFamily="18" charset="0"/>
              </a:rPr>
              <a:t> from coach </a:t>
            </a:r>
            <a:r>
              <a:rPr lang="en-GB" sz="1800" dirty="0" err="1">
                <a:effectLst/>
                <a:highlight>
                  <a:srgbClr val="FFFF00"/>
                </a:highlight>
                <a:latin typeface="+mj-lt"/>
                <a:ea typeface="Calibri" panose="020F0502020204030204" pitchFamily="34" charset="0"/>
                <a:cs typeface="Times New Roman" panose="02020603050405020304" pitchFamily="18" charset="0"/>
              </a:rPr>
              <a:t>c,referee</a:t>
            </a:r>
            <a:r>
              <a:rPr lang="en-GB" sz="1800" dirty="0">
                <a:effectLst/>
                <a:highlight>
                  <a:srgbClr val="FFFF00"/>
                </a:highlight>
                <a:latin typeface="+mj-lt"/>
                <a:ea typeface="Calibri" panose="020F0502020204030204" pitchFamily="34" charset="0"/>
                <a:cs typeface="Times New Roman" panose="02020603050405020304" pitchFamily="18" charset="0"/>
              </a:rPr>
              <a:t> r where </a:t>
            </a:r>
            <a:r>
              <a:rPr lang="en-GB" sz="1800" dirty="0" err="1">
                <a:effectLst/>
                <a:highlight>
                  <a:srgbClr val="FFFF00"/>
                </a:highlight>
                <a:latin typeface="+mj-lt"/>
                <a:ea typeface="Calibri" panose="020F0502020204030204" pitchFamily="34" charset="0"/>
                <a:cs typeface="Times New Roman" panose="02020603050405020304" pitchFamily="18" charset="0"/>
              </a:rPr>
              <a:t>c.age</a:t>
            </a:r>
            <a:r>
              <a:rPr lang="en-GB" sz="1800" dirty="0">
                <a:effectLst/>
                <a:highlight>
                  <a:srgbClr val="FFFF00"/>
                </a:highlight>
                <a:latin typeface="+mj-lt"/>
                <a:ea typeface="Calibri" panose="020F0502020204030204" pitchFamily="34" charset="0"/>
                <a:cs typeface="Times New Roman" panose="02020603050405020304" pitchFamily="18" charset="0"/>
              </a:rPr>
              <a:t>&lt;</a:t>
            </a:r>
            <a:r>
              <a:rPr lang="en-GB" sz="1800" dirty="0" err="1">
                <a:effectLst/>
                <a:highlight>
                  <a:srgbClr val="FFFF00"/>
                </a:highlight>
                <a:latin typeface="+mj-lt"/>
                <a:ea typeface="Calibri" panose="020F0502020204030204" pitchFamily="34" charset="0"/>
                <a:cs typeface="Times New Roman" panose="02020603050405020304" pitchFamily="18" charset="0"/>
              </a:rPr>
              <a:t>r.age</a:t>
            </a:r>
            <a:r>
              <a:rPr lang="en-GB" sz="1800" dirty="0">
                <a:effectLst/>
                <a:highlight>
                  <a:srgbClr val="FFFF00"/>
                </a:highlight>
                <a:latin typeface="+mj-lt"/>
                <a:ea typeface="Calibri" panose="020F0502020204030204" pitchFamily="34" charset="0"/>
                <a:cs typeface="Times New Roman" panose="02020603050405020304" pitchFamily="18" charset="0"/>
              </a:rPr>
              <a:t>;</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8" name="Picture 7">
            <a:extLst>
              <a:ext uri="{FF2B5EF4-FFF2-40B4-BE49-F238E27FC236}">
                <a16:creationId xmlns:a16="http://schemas.microsoft.com/office/drawing/2014/main" id="{D26E2151-489A-CCCB-8343-1F8375EF5673}"/>
              </a:ext>
            </a:extLst>
          </p:cNvPr>
          <p:cNvPicPr>
            <a:picLocks noChangeAspect="1"/>
          </p:cNvPicPr>
          <p:nvPr/>
        </p:nvPicPr>
        <p:blipFill>
          <a:blip r:embed="rId2"/>
          <a:stretch>
            <a:fillRect/>
          </a:stretch>
        </p:blipFill>
        <p:spPr>
          <a:xfrm>
            <a:off x="1662532" y="2017077"/>
            <a:ext cx="8807348" cy="4339273"/>
          </a:xfrm>
          <a:prstGeom prst="rect">
            <a:avLst/>
          </a:prstGeom>
        </p:spPr>
      </p:pic>
    </p:spTree>
    <p:extLst>
      <p:ext uri="{BB962C8B-B14F-4D97-AF65-F5344CB8AC3E}">
        <p14:creationId xmlns:p14="http://schemas.microsoft.com/office/powerpoint/2010/main" val="311660628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F3112-067C-E3D9-3155-CDA8F1A17303}"/>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7E5AA1F4-6BD6-9DBA-9A62-A1FDBC41D88C}"/>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29483EB0-0114-B2B8-563A-C7D58CBFE764}"/>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7" name="TextBox 6">
            <a:extLst>
              <a:ext uri="{FF2B5EF4-FFF2-40B4-BE49-F238E27FC236}">
                <a16:creationId xmlns:a16="http://schemas.microsoft.com/office/drawing/2014/main" id="{AA4A9ED2-F8B5-C7BC-3503-015B1C2A526B}"/>
              </a:ext>
            </a:extLst>
          </p:cNvPr>
          <p:cNvSpPr txBox="1"/>
          <p:nvPr/>
        </p:nvSpPr>
        <p:spPr>
          <a:xfrm>
            <a:off x="550506" y="457200"/>
            <a:ext cx="10282335" cy="5986254"/>
          </a:xfrm>
          <a:prstGeom prst="rect">
            <a:avLst/>
          </a:prstGeom>
          <a:noFill/>
        </p:spPr>
        <p:txBody>
          <a:bodyPr wrap="square" rtlCol="0">
            <a:spAutoFit/>
          </a:bodyPr>
          <a:lstStyle/>
          <a:p>
            <a:r>
              <a:rPr lang="en-US" sz="2500" b="1" dirty="0">
                <a:latin typeface="+mj-lt"/>
              </a:rPr>
              <a:t>SCENARIO DESCRIPTION:</a:t>
            </a:r>
          </a:p>
          <a:p>
            <a:pPr algn="just"/>
            <a:r>
              <a:rPr lang="en-GB" sz="2000" dirty="0">
                <a:effectLst/>
                <a:latin typeface="+mj-lt"/>
                <a:ea typeface="Calibri" panose="020F0502020204030204" pitchFamily="34" charset="0"/>
                <a:cs typeface="Times New Roman" panose="02020603050405020304" pitchFamily="18" charset="0"/>
              </a:rPr>
              <a:t>A FIFA Football World Cup management system contains Team. Team is uniquely identified by TEAM ID. Other attributes of a Team are TEAM NAME, RANK. A team has a </a:t>
            </a:r>
            <a:r>
              <a:rPr lang="en-GB" sz="2000" dirty="0" err="1">
                <a:effectLst/>
                <a:latin typeface="+mj-lt"/>
                <a:ea typeface="Calibri" panose="020F0502020204030204" pitchFamily="34" charset="0"/>
                <a:cs typeface="Times New Roman" panose="02020603050405020304" pitchFamily="18" charset="0"/>
              </a:rPr>
              <a:t>Team_Stats</a:t>
            </a:r>
            <a:r>
              <a:rPr lang="en-GB" sz="2000" dirty="0">
                <a:effectLst/>
                <a:latin typeface="+mj-lt"/>
                <a:ea typeface="Calibri" panose="020F0502020204030204" pitchFamily="34" charset="0"/>
                <a:cs typeface="Times New Roman" panose="02020603050405020304" pitchFamily="18" charset="0"/>
              </a:rPr>
              <a:t>. </a:t>
            </a:r>
            <a:r>
              <a:rPr lang="en-GB" sz="2000" dirty="0" err="1">
                <a:effectLst/>
                <a:latin typeface="+mj-lt"/>
                <a:ea typeface="Calibri" panose="020F0502020204030204" pitchFamily="34" charset="0"/>
                <a:cs typeface="Times New Roman" panose="02020603050405020304" pitchFamily="18" charset="0"/>
              </a:rPr>
              <a:t>Team_Stats</a:t>
            </a:r>
            <a:r>
              <a:rPr lang="en-GB" sz="2000" dirty="0">
                <a:effectLst/>
                <a:latin typeface="+mj-lt"/>
                <a:ea typeface="Calibri" panose="020F0502020204030204" pitchFamily="34" charset="0"/>
                <a:cs typeface="Times New Roman" panose="02020603050405020304" pitchFamily="18" charset="0"/>
              </a:rPr>
              <a:t> is also identified by TEAM ID </a:t>
            </a:r>
            <a:r>
              <a:rPr lang="en-GB" sz="2000" dirty="0" err="1">
                <a:effectLst/>
                <a:latin typeface="+mj-lt"/>
                <a:ea typeface="Calibri" panose="020F0502020204030204" pitchFamily="34" charset="0"/>
                <a:cs typeface="Times New Roman" panose="02020603050405020304" pitchFamily="18" charset="0"/>
              </a:rPr>
              <a:t>Team_Stats</a:t>
            </a:r>
            <a:r>
              <a:rPr lang="en-GB" sz="2000" dirty="0">
                <a:effectLst/>
                <a:latin typeface="+mj-lt"/>
                <a:ea typeface="Calibri" panose="020F0502020204030204" pitchFamily="34" charset="0"/>
                <a:cs typeface="Times New Roman" panose="02020603050405020304" pitchFamily="18" charset="0"/>
              </a:rPr>
              <a:t> has MATCH PLAYED, WIN, LOSS, DRAW. A Team plays many Matches. A Match is identified by MATCH ID. A Match also has TEAM 1 NAME, TEAM 2 NAME, WINNER, LOSSER, MATCH DATE, STADIUM ID, REFEREE ID. Many Matches are held in many Stadiums. A Stadium has unique STADIUM ID. Stadium also has STADIUM NAME, LOCATION, TOTAL MATCHES, CAPACITY. One Match is maintained by one Referee. Referee has unique REFEREE ID as primary key. Referee also has REFEREE NAME, AGE, N/O MATCHES, COUNTRY. One Team is maintained by one Coach. Coach is identified by COACH ID. Coach also has TEAM ID and COACH NAME. One Team contains many players. Player is identified by unique PLAYER ID. Player also has PLAYER NAME, TEAM ID, AGE and JERSEY NUMBER. A team also is captained by one Captain. Captain is identified by PLAYER ID. Captain also has TEAM ID, Y/O CAPTAINCY. One Player has one Player Stats. Player Stats is also identified by PLAYER ID. </a:t>
            </a:r>
            <a:r>
              <a:rPr lang="en-GB" sz="2000" dirty="0" err="1">
                <a:effectLst/>
                <a:latin typeface="+mj-lt"/>
                <a:ea typeface="Calibri" panose="020F0502020204030204" pitchFamily="34" charset="0"/>
                <a:cs typeface="Times New Roman" panose="02020603050405020304" pitchFamily="18" charset="0"/>
              </a:rPr>
              <a:t>Player_Stats</a:t>
            </a:r>
            <a:r>
              <a:rPr lang="en-GB" sz="2000" dirty="0">
                <a:effectLst/>
                <a:latin typeface="+mj-lt"/>
                <a:ea typeface="Calibri" panose="020F0502020204030204" pitchFamily="34" charset="0"/>
                <a:cs typeface="Times New Roman" panose="02020603050405020304" pitchFamily="18" charset="0"/>
              </a:rPr>
              <a:t> also has TEAM ID, GOALS, ASSIST, MATCH PLAYED, FOUL. A Player can be specialized in many Player Speciality. Player Speciality is also identified by PLAYER ID. Player Speciality also has POSITION and SKILL.</a:t>
            </a:r>
          </a:p>
          <a:p>
            <a:endParaRPr lang="en-GB" dirty="0">
              <a:latin typeface="+mj-lt"/>
            </a:endParaRPr>
          </a:p>
        </p:txBody>
      </p:sp>
    </p:spTree>
    <p:extLst>
      <p:ext uri="{BB962C8B-B14F-4D97-AF65-F5344CB8AC3E}">
        <p14:creationId xmlns:p14="http://schemas.microsoft.com/office/powerpoint/2010/main" val="220092297"/>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41FEE3-55A2-920D-F579-5DFC5AA956E3}"/>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6E2742E7-76D1-BD37-644B-95B3664C8555}"/>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A1A5D01-584D-3323-324B-BEDE0669086D}"/>
              </a:ext>
            </a:extLst>
          </p:cNvPr>
          <p:cNvSpPr>
            <a:spLocks noGrp="1"/>
          </p:cNvSpPr>
          <p:nvPr>
            <p:ph type="sldNum" sz="quarter" idx="12"/>
          </p:nvPr>
        </p:nvSpPr>
        <p:spPr/>
        <p:txBody>
          <a:bodyPr/>
          <a:lstStyle/>
          <a:p>
            <a:fld id="{B5CEABB6-07DC-46E8-9B57-56EC44A396E5}" type="slidenum">
              <a:rPr lang="en-US" smtClean="0"/>
              <a:t>40</a:t>
            </a:fld>
            <a:endParaRPr lang="en-US" dirty="0"/>
          </a:p>
        </p:txBody>
      </p:sp>
      <p:sp>
        <p:nvSpPr>
          <p:cNvPr id="9" name="TextBox 8">
            <a:extLst>
              <a:ext uri="{FF2B5EF4-FFF2-40B4-BE49-F238E27FC236}">
                <a16:creationId xmlns:a16="http://schemas.microsoft.com/office/drawing/2014/main" id="{DA1DB164-8A7F-2C4B-F55D-97B5941ED71E}"/>
              </a:ext>
            </a:extLst>
          </p:cNvPr>
          <p:cNvSpPr txBox="1"/>
          <p:nvPr/>
        </p:nvSpPr>
        <p:spPr>
          <a:xfrm>
            <a:off x="548640" y="487680"/>
            <a:ext cx="11094720" cy="1463606"/>
          </a:xfrm>
          <a:prstGeom prst="rect">
            <a:avLst/>
          </a:prstGeom>
          <a:noFill/>
        </p:spPr>
        <p:txBody>
          <a:bodyPr wrap="square" rtlCol="0">
            <a:spAutoFit/>
          </a:bodyPr>
          <a:lstStyle/>
          <a:p>
            <a:pPr marL="0" marR="0">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Self-joining:</a:t>
            </a:r>
            <a:endParaRPr lang="en-GB" sz="1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Write a query to show two </a:t>
            </a:r>
            <a:r>
              <a:rPr lang="en-GB" sz="1800" dirty="0" err="1">
                <a:effectLst/>
                <a:latin typeface="+mj-lt"/>
                <a:ea typeface="Calibri" panose="020F0502020204030204" pitchFamily="34" charset="0"/>
                <a:cs typeface="Times New Roman" panose="02020603050405020304" pitchFamily="18" charset="0"/>
              </a:rPr>
              <a:t>player_id</a:t>
            </a:r>
            <a:r>
              <a:rPr lang="en-GB" sz="1800" dirty="0">
                <a:effectLst/>
                <a:latin typeface="+mj-lt"/>
                <a:ea typeface="Calibri" panose="020F0502020204030204" pitchFamily="34" charset="0"/>
                <a:cs typeface="Times New Roman" panose="02020603050405020304" pitchFamily="18" charset="0"/>
              </a:rPr>
              <a:t> where first scored less than other player.</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Select p1.player_id , p2.player_id from </a:t>
            </a:r>
            <a:r>
              <a:rPr lang="en-GB" sz="1800" dirty="0" err="1">
                <a:effectLst/>
                <a:highlight>
                  <a:srgbClr val="FFFF00"/>
                </a:highlight>
                <a:latin typeface="+mj-lt"/>
                <a:ea typeface="Calibri" panose="020F0502020204030204" pitchFamily="34" charset="0"/>
                <a:cs typeface="Times New Roman" panose="02020603050405020304" pitchFamily="18" charset="0"/>
              </a:rPr>
              <a:t>player_stats</a:t>
            </a:r>
            <a:r>
              <a:rPr lang="en-GB" sz="1800" dirty="0">
                <a:effectLst/>
                <a:highlight>
                  <a:srgbClr val="FFFF00"/>
                </a:highlight>
                <a:latin typeface="+mj-lt"/>
                <a:ea typeface="Calibri" panose="020F0502020204030204" pitchFamily="34" charset="0"/>
                <a:cs typeface="Times New Roman" panose="02020603050405020304" pitchFamily="18" charset="0"/>
              </a:rPr>
              <a:t> p1, </a:t>
            </a:r>
            <a:r>
              <a:rPr lang="en-GB" sz="1800" dirty="0" err="1">
                <a:effectLst/>
                <a:highlight>
                  <a:srgbClr val="FFFF00"/>
                </a:highlight>
                <a:latin typeface="+mj-lt"/>
                <a:ea typeface="Calibri" panose="020F0502020204030204" pitchFamily="34" charset="0"/>
                <a:cs typeface="Times New Roman" panose="02020603050405020304" pitchFamily="18" charset="0"/>
              </a:rPr>
              <a:t>player_stats</a:t>
            </a:r>
            <a:r>
              <a:rPr lang="en-GB" sz="1800" dirty="0">
                <a:effectLst/>
                <a:highlight>
                  <a:srgbClr val="FFFF00"/>
                </a:highlight>
                <a:latin typeface="+mj-lt"/>
                <a:ea typeface="Calibri" panose="020F0502020204030204" pitchFamily="34" charset="0"/>
                <a:cs typeface="Times New Roman" panose="02020603050405020304" pitchFamily="18" charset="0"/>
              </a:rPr>
              <a:t> p2 where p1.goals&lt;p2.goals</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10" name="Picture 9">
            <a:extLst>
              <a:ext uri="{FF2B5EF4-FFF2-40B4-BE49-F238E27FC236}">
                <a16:creationId xmlns:a16="http://schemas.microsoft.com/office/drawing/2014/main" id="{97F975D0-C4A8-4D45-C758-994A590B671A}"/>
              </a:ext>
            </a:extLst>
          </p:cNvPr>
          <p:cNvPicPr>
            <a:picLocks noChangeAspect="1"/>
          </p:cNvPicPr>
          <p:nvPr/>
        </p:nvPicPr>
        <p:blipFill>
          <a:blip r:embed="rId2"/>
          <a:stretch>
            <a:fillRect/>
          </a:stretch>
        </p:blipFill>
        <p:spPr>
          <a:xfrm>
            <a:off x="1736724" y="1754187"/>
            <a:ext cx="9098915" cy="4495021"/>
          </a:xfrm>
          <a:prstGeom prst="rect">
            <a:avLst/>
          </a:prstGeom>
        </p:spPr>
      </p:pic>
    </p:spTree>
    <p:extLst>
      <p:ext uri="{BB962C8B-B14F-4D97-AF65-F5344CB8AC3E}">
        <p14:creationId xmlns:p14="http://schemas.microsoft.com/office/powerpoint/2010/main" val="1642191504"/>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5CA356-5449-F0AC-C97B-4C02FC6DD332}"/>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1975A114-2A36-030E-CAB1-DA2001F44296}"/>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A9B90AB0-520B-997F-2A13-190C2D294D6B}"/>
              </a:ext>
            </a:extLst>
          </p:cNvPr>
          <p:cNvSpPr>
            <a:spLocks noGrp="1"/>
          </p:cNvSpPr>
          <p:nvPr>
            <p:ph type="sldNum" sz="quarter" idx="12"/>
          </p:nvPr>
        </p:nvSpPr>
        <p:spPr/>
        <p:txBody>
          <a:bodyPr/>
          <a:lstStyle/>
          <a:p>
            <a:fld id="{B5CEABB6-07DC-46E8-9B57-56EC44A396E5}" type="slidenum">
              <a:rPr lang="en-US" smtClean="0"/>
              <a:t>41</a:t>
            </a:fld>
            <a:endParaRPr lang="en-US" dirty="0"/>
          </a:p>
        </p:txBody>
      </p:sp>
      <p:sp>
        <p:nvSpPr>
          <p:cNvPr id="8" name="TextBox 7">
            <a:extLst>
              <a:ext uri="{FF2B5EF4-FFF2-40B4-BE49-F238E27FC236}">
                <a16:creationId xmlns:a16="http://schemas.microsoft.com/office/drawing/2014/main" id="{EF601B89-76D8-30FF-CBDB-FDCB392FA772}"/>
              </a:ext>
            </a:extLst>
          </p:cNvPr>
          <p:cNvSpPr txBox="1"/>
          <p:nvPr/>
        </p:nvSpPr>
        <p:spPr>
          <a:xfrm>
            <a:off x="259080" y="716280"/>
            <a:ext cx="8854440" cy="1657377"/>
          </a:xfrm>
          <a:prstGeom prst="rect">
            <a:avLst/>
          </a:prstGeom>
          <a:noFill/>
        </p:spPr>
        <p:txBody>
          <a:bodyPr wrap="square" rtlCol="0">
            <a:spAutoFit/>
          </a:bodyPr>
          <a:lstStyle/>
          <a:p>
            <a:pPr marL="457200" marR="0">
              <a:lnSpc>
                <a:spcPct val="107000"/>
              </a:lnSpc>
              <a:spcBef>
                <a:spcPts val="0"/>
              </a:spcBef>
              <a:spcAft>
                <a:spcPts val="0"/>
              </a:spcAft>
            </a:pPr>
            <a:r>
              <a:rPr lang="en-GB" sz="1800" b="1" dirty="0">
                <a:effectLst/>
                <a:latin typeface="+mj-lt"/>
                <a:ea typeface="Calibri" panose="020F0502020204030204" pitchFamily="34" charset="0"/>
                <a:cs typeface="Times New Roman" panose="02020603050405020304" pitchFamily="18" charset="0"/>
              </a:rPr>
              <a:t>View:</a:t>
            </a:r>
            <a:endParaRPr lang="en-GB" sz="1800" dirty="0">
              <a:effectLst/>
              <a:latin typeface="+mj-lt"/>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GB" sz="1800" b="1" dirty="0">
                <a:effectLst/>
                <a:latin typeface="+mj-lt"/>
                <a:ea typeface="Calibri" panose="020F0502020204030204" pitchFamily="34" charset="0"/>
                <a:cs typeface="Times New Roman" panose="02020603050405020304" pitchFamily="18" charset="0"/>
              </a:rPr>
              <a:t>Simple view:</a:t>
            </a:r>
            <a:endParaRPr lang="en-GB" sz="1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Create a view STATES1 of team stats order by their wins from lowest to highest</a:t>
            </a:r>
          </a:p>
          <a:p>
            <a:pPr marL="457200" marR="0">
              <a:lnSpc>
                <a:spcPct val="107000"/>
              </a:lnSpc>
              <a:spcBef>
                <a:spcPts val="0"/>
              </a:spcBef>
              <a:spcAft>
                <a:spcPts val="800"/>
              </a:spcAft>
            </a:pPr>
            <a:r>
              <a:rPr lang="en-GB" sz="1800" dirty="0">
                <a:effectLst/>
                <a:highlight>
                  <a:srgbClr val="FFFF00"/>
                </a:highlight>
                <a:latin typeface="+mj-lt"/>
                <a:ea typeface="Calibri" panose="020F0502020204030204" pitchFamily="34" charset="0"/>
                <a:cs typeface="Times New Roman" panose="02020603050405020304" pitchFamily="18" charset="0"/>
              </a:rPr>
              <a:t>create view STATES1 as select * from </a:t>
            </a:r>
            <a:r>
              <a:rPr lang="en-GB" sz="1800" dirty="0" err="1">
                <a:effectLst/>
                <a:highlight>
                  <a:srgbClr val="FFFF00"/>
                </a:highlight>
                <a:latin typeface="+mj-lt"/>
                <a:ea typeface="Calibri" panose="020F0502020204030204" pitchFamily="34" charset="0"/>
                <a:cs typeface="Times New Roman" panose="02020603050405020304" pitchFamily="18" charset="0"/>
              </a:rPr>
              <a:t>team_stats</a:t>
            </a:r>
            <a:r>
              <a:rPr lang="en-GB" sz="1800" dirty="0">
                <a:effectLst/>
                <a:highlight>
                  <a:srgbClr val="FFFF00"/>
                </a:highlight>
                <a:latin typeface="+mj-lt"/>
                <a:ea typeface="Calibri" panose="020F0502020204030204" pitchFamily="34" charset="0"/>
                <a:cs typeface="Times New Roman" panose="02020603050405020304" pitchFamily="18" charset="0"/>
              </a:rPr>
              <a:t> order by wins;</a:t>
            </a:r>
            <a:endParaRPr lang="en-GB" sz="1800"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9" name="Picture 8">
            <a:extLst>
              <a:ext uri="{FF2B5EF4-FFF2-40B4-BE49-F238E27FC236}">
                <a16:creationId xmlns:a16="http://schemas.microsoft.com/office/drawing/2014/main" id="{B85D3854-E2E9-84CF-C748-19C3516E3A32}"/>
              </a:ext>
            </a:extLst>
          </p:cNvPr>
          <p:cNvPicPr>
            <a:picLocks noChangeAspect="1"/>
          </p:cNvPicPr>
          <p:nvPr/>
        </p:nvPicPr>
        <p:blipFill>
          <a:blip r:embed="rId2"/>
          <a:stretch>
            <a:fillRect/>
          </a:stretch>
        </p:blipFill>
        <p:spPr>
          <a:xfrm>
            <a:off x="1638300" y="2041432"/>
            <a:ext cx="9829800" cy="4100288"/>
          </a:xfrm>
          <a:prstGeom prst="rect">
            <a:avLst/>
          </a:prstGeom>
        </p:spPr>
      </p:pic>
    </p:spTree>
    <p:extLst>
      <p:ext uri="{BB962C8B-B14F-4D97-AF65-F5344CB8AC3E}">
        <p14:creationId xmlns:p14="http://schemas.microsoft.com/office/powerpoint/2010/main" val="30064436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6A89483-317F-F6F6-46CA-DEE67ED36DA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C48AA6E6-DC86-0047-4D2C-F67385235B90}"/>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7FCC3472-4A2A-B72B-66CA-7817A50742EF}"/>
              </a:ext>
            </a:extLst>
          </p:cNvPr>
          <p:cNvSpPr>
            <a:spLocks noGrp="1"/>
          </p:cNvSpPr>
          <p:nvPr>
            <p:ph type="sldNum" sz="quarter" idx="12"/>
          </p:nvPr>
        </p:nvSpPr>
        <p:spPr/>
        <p:txBody>
          <a:bodyPr/>
          <a:lstStyle/>
          <a:p>
            <a:fld id="{B5CEABB6-07DC-46E8-9B57-56EC44A396E5}" type="slidenum">
              <a:rPr lang="en-US" smtClean="0"/>
              <a:t>42</a:t>
            </a:fld>
            <a:endParaRPr lang="en-US" dirty="0"/>
          </a:p>
        </p:txBody>
      </p:sp>
      <p:sp>
        <p:nvSpPr>
          <p:cNvPr id="7" name="TextBox 6">
            <a:extLst>
              <a:ext uri="{FF2B5EF4-FFF2-40B4-BE49-F238E27FC236}">
                <a16:creationId xmlns:a16="http://schemas.microsoft.com/office/drawing/2014/main" id="{9DEF6C07-5C8B-0C57-E639-FFF3CB0DC99F}"/>
              </a:ext>
            </a:extLst>
          </p:cNvPr>
          <p:cNvSpPr txBox="1"/>
          <p:nvPr/>
        </p:nvSpPr>
        <p:spPr>
          <a:xfrm>
            <a:off x="228600" y="677349"/>
            <a:ext cx="10789920" cy="2455288"/>
          </a:xfrm>
          <a:prstGeom prst="rect">
            <a:avLst/>
          </a:prstGeom>
          <a:noFill/>
        </p:spPr>
        <p:txBody>
          <a:bodyPr wrap="square" rtlCol="0">
            <a:spAutoFit/>
          </a:bodyPr>
          <a:lstStyle/>
          <a:p>
            <a:pPr marL="0" marR="0">
              <a:lnSpc>
                <a:spcPct val="107000"/>
              </a:lnSpc>
              <a:spcBef>
                <a:spcPts val="0"/>
              </a:spcBef>
              <a:spcAft>
                <a:spcPts val="800"/>
              </a:spcAft>
            </a:pPr>
            <a:r>
              <a:rPr lang="en-GB" b="1" dirty="0">
                <a:effectLst/>
                <a:latin typeface="+mj-lt"/>
                <a:ea typeface="Calibri" panose="020F0502020204030204" pitchFamily="34" charset="0"/>
                <a:cs typeface="Times New Roman" panose="02020603050405020304" pitchFamily="18" charset="0"/>
              </a:rPr>
              <a:t>Complex view:</a:t>
            </a:r>
            <a:endParaRPr lang="en-GB"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mj-lt"/>
                <a:ea typeface="Calibri" panose="020F0502020204030204" pitchFamily="34" charset="0"/>
                <a:cs typeface="Times New Roman" panose="02020603050405020304" pitchFamily="18" charset="0"/>
              </a:rPr>
              <a:t>Create a view TEAM1 to show the team </a:t>
            </a:r>
            <a:r>
              <a:rPr lang="en-GB" dirty="0" err="1">
                <a:effectLst/>
                <a:latin typeface="+mj-lt"/>
                <a:ea typeface="Calibri" panose="020F0502020204030204" pitchFamily="34" charset="0"/>
                <a:cs typeface="Times New Roman" panose="02020603050405020304" pitchFamily="18" charset="0"/>
              </a:rPr>
              <a:t>name,player</a:t>
            </a:r>
            <a:r>
              <a:rPr lang="en-GB" dirty="0">
                <a:effectLst/>
                <a:latin typeface="+mj-lt"/>
                <a:ea typeface="Calibri" panose="020F0502020204030204" pitchFamily="34" charset="0"/>
                <a:cs typeface="Times New Roman" panose="02020603050405020304" pitchFamily="18" charset="0"/>
              </a:rPr>
              <a:t> name and goal scored of those player who scored maximum goals from each teams</a:t>
            </a:r>
          </a:p>
          <a:p>
            <a:pPr marL="0" marR="0">
              <a:lnSpc>
                <a:spcPct val="107000"/>
              </a:lnSpc>
              <a:spcBef>
                <a:spcPts val="0"/>
              </a:spcBef>
              <a:spcAft>
                <a:spcPts val="800"/>
              </a:spcAft>
            </a:pPr>
            <a:r>
              <a:rPr lang="en-GB" u="sng" dirty="0">
                <a:effectLst/>
                <a:highlight>
                  <a:srgbClr val="FFFF00"/>
                </a:highlight>
                <a:latin typeface="+mj-lt"/>
                <a:ea typeface="Calibri" panose="020F0502020204030204" pitchFamily="34" charset="0"/>
                <a:cs typeface="Times New Roman" panose="02020603050405020304" pitchFamily="18" charset="0"/>
              </a:rPr>
              <a:t>create view view01 as select </a:t>
            </a:r>
            <a:r>
              <a:rPr lang="en-GB" u="sng" dirty="0" err="1">
                <a:effectLst/>
                <a:highlight>
                  <a:srgbClr val="FFFF00"/>
                </a:highlight>
                <a:latin typeface="+mj-lt"/>
                <a:ea typeface="Calibri" panose="020F0502020204030204" pitchFamily="34" charset="0"/>
                <a:cs typeface="Times New Roman" panose="02020603050405020304" pitchFamily="18" charset="0"/>
              </a:rPr>
              <a:t>team.team_name,player.player_name,player_stats.goals</a:t>
            </a:r>
            <a:r>
              <a:rPr lang="en-GB" u="sng" dirty="0">
                <a:effectLst/>
                <a:highlight>
                  <a:srgbClr val="FFFF00"/>
                </a:highlight>
                <a:latin typeface="+mj-lt"/>
                <a:ea typeface="Calibri" panose="020F0502020204030204" pitchFamily="34" charset="0"/>
                <a:cs typeface="Times New Roman" panose="02020603050405020304" pitchFamily="18" charset="0"/>
              </a:rPr>
              <a:t> from </a:t>
            </a:r>
            <a:r>
              <a:rPr lang="en-GB" u="sng" dirty="0" err="1">
                <a:effectLst/>
                <a:highlight>
                  <a:srgbClr val="FFFF00"/>
                </a:highlight>
                <a:latin typeface="+mj-lt"/>
                <a:ea typeface="Calibri" panose="020F0502020204030204" pitchFamily="34" charset="0"/>
                <a:cs typeface="Times New Roman" panose="02020603050405020304" pitchFamily="18" charset="0"/>
              </a:rPr>
              <a:t>team,player,player_stats</a:t>
            </a:r>
            <a:r>
              <a:rPr lang="en-GB" u="sng" dirty="0">
                <a:effectLst/>
                <a:highlight>
                  <a:srgbClr val="FFFF00"/>
                </a:highlight>
                <a:latin typeface="+mj-lt"/>
                <a:ea typeface="Calibri" panose="020F0502020204030204" pitchFamily="34" charset="0"/>
                <a:cs typeface="Times New Roman" panose="02020603050405020304" pitchFamily="18" charset="0"/>
              </a:rPr>
              <a:t> where </a:t>
            </a:r>
            <a:r>
              <a:rPr lang="en-GB" u="sng" dirty="0" err="1">
                <a:effectLst/>
                <a:highlight>
                  <a:srgbClr val="FFFF00"/>
                </a:highlight>
                <a:latin typeface="+mj-lt"/>
                <a:ea typeface="Calibri" panose="020F0502020204030204" pitchFamily="34" charset="0"/>
                <a:cs typeface="Times New Roman" panose="02020603050405020304" pitchFamily="18" charset="0"/>
              </a:rPr>
              <a:t>team.team_id</a:t>
            </a:r>
            <a:r>
              <a:rPr lang="en-GB" u="sng" dirty="0">
                <a:effectLst/>
                <a:highlight>
                  <a:srgbClr val="FFFF00"/>
                </a:highlight>
                <a:latin typeface="+mj-lt"/>
                <a:ea typeface="Calibri" panose="020F0502020204030204" pitchFamily="34" charset="0"/>
                <a:cs typeface="Times New Roman" panose="02020603050405020304" pitchFamily="18" charset="0"/>
              </a:rPr>
              <a:t>=</a:t>
            </a:r>
            <a:r>
              <a:rPr lang="en-GB" u="sng" dirty="0" err="1">
                <a:effectLst/>
                <a:highlight>
                  <a:srgbClr val="FFFF00"/>
                </a:highlight>
                <a:latin typeface="+mj-lt"/>
                <a:ea typeface="Calibri" panose="020F0502020204030204" pitchFamily="34" charset="0"/>
                <a:cs typeface="Times New Roman" panose="02020603050405020304" pitchFamily="18" charset="0"/>
              </a:rPr>
              <a:t>player.team_id</a:t>
            </a:r>
            <a:r>
              <a:rPr lang="en-GB" u="sng" dirty="0">
                <a:effectLst/>
                <a:highlight>
                  <a:srgbClr val="FFFF00"/>
                </a:highlight>
                <a:latin typeface="+mj-lt"/>
                <a:ea typeface="Calibri" panose="020F0502020204030204" pitchFamily="34" charset="0"/>
                <a:cs typeface="Times New Roman" panose="02020603050405020304" pitchFamily="18" charset="0"/>
              </a:rPr>
              <a:t> and </a:t>
            </a:r>
            <a:r>
              <a:rPr lang="en-GB" u="sng" dirty="0" err="1">
                <a:effectLst/>
                <a:highlight>
                  <a:srgbClr val="FFFF00"/>
                </a:highlight>
                <a:latin typeface="+mj-lt"/>
                <a:ea typeface="Calibri" panose="020F0502020204030204" pitchFamily="34" charset="0"/>
                <a:cs typeface="Times New Roman" panose="02020603050405020304" pitchFamily="18" charset="0"/>
              </a:rPr>
              <a:t>player.player_id</a:t>
            </a:r>
            <a:r>
              <a:rPr lang="en-GB" u="sng" dirty="0">
                <a:effectLst/>
                <a:highlight>
                  <a:srgbClr val="FFFF00"/>
                </a:highlight>
                <a:latin typeface="+mj-lt"/>
                <a:ea typeface="Calibri" panose="020F0502020204030204" pitchFamily="34" charset="0"/>
                <a:cs typeface="Times New Roman" panose="02020603050405020304" pitchFamily="18" charset="0"/>
              </a:rPr>
              <a:t>=</a:t>
            </a:r>
            <a:r>
              <a:rPr lang="en-GB" u="sng" dirty="0" err="1">
                <a:effectLst/>
                <a:highlight>
                  <a:srgbClr val="FFFF00"/>
                </a:highlight>
                <a:latin typeface="+mj-lt"/>
                <a:ea typeface="Calibri" panose="020F0502020204030204" pitchFamily="34" charset="0"/>
                <a:cs typeface="Times New Roman" panose="02020603050405020304" pitchFamily="18" charset="0"/>
              </a:rPr>
              <a:t>player_stats.player_id</a:t>
            </a:r>
            <a:r>
              <a:rPr lang="en-GB" u="sng" dirty="0">
                <a:effectLst/>
                <a:highlight>
                  <a:srgbClr val="FFFF00"/>
                </a:highlight>
                <a:latin typeface="+mj-lt"/>
                <a:ea typeface="Calibri" panose="020F0502020204030204" pitchFamily="34" charset="0"/>
                <a:cs typeface="Times New Roman" panose="02020603050405020304" pitchFamily="18" charset="0"/>
              </a:rPr>
              <a:t> and </a:t>
            </a:r>
            <a:r>
              <a:rPr lang="en-GB" u="sng" dirty="0" err="1">
                <a:effectLst/>
                <a:highlight>
                  <a:srgbClr val="FFFF00"/>
                </a:highlight>
                <a:latin typeface="+mj-lt"/>
                <a:ea typeface="Calibri" panose="020F0502020204030204" pitchFamily="34" charset="0"/>
                <a:cs typeface="Times New Roman" panose="02020603050405020304" pitchFamily="18" charset="0"/>
              </a:rPr>
              <a:t>player_stats.goals</a:t>
            </a:r>
            <a:r>
              <a:rPr lang="en-GB" u="sng" dirty="0">
                <a:effectLst/>
                <a:highlight>
                  <a:srgbClr val="FFFF00"/>
                </a:highlight>
                <a:latin typeface="+mj-lt"/>
                <a:ea typeface="Calibri" panose="020F0502020204030204" pitchFamily="34" charset="0"/>
                <a:cs typeface="Times New Roman" panose="02020603050405020304" pitchFamily="18" charset="0"/>
              </a:rPr>
              <a:t> in(select max(goals) from </a:t>
            </a:r>
            <a:r>
              <a:rPr lang="en-GB" u="sng" dirty="0" err="1">
                <a:effectLst/>
                <a:highlight>
                  <a:srgbClr val="FFFF00"/>
                </a:highlight>
                <a:latin typeface="+mj-lt"/>
                <a:ea typeface="Calibri" panose="020F0502020204030204" pitchFamily="34" charset="0"/>
                <a:cs typeface="Times New Roman" panose="02020603050405020304" pitchFamily="18" charset="0"/>
              </a:rPr>
              <a:t>player_stats</a:t>
            </a:r>
            <a:r>
              <a:rPr lang="en-GB" u="sng" dirty="0">
                <a:effectLst/>
                <a:highlight>
                  <a:srgbClr val="FFFF00"/>
                </a:highlight>
                <a:latin typeface="+mj-lt"/>
                <a:ea typeface="Calibri" panose="020F0502020204030204" pitchFamily="34" charset="0"/>
                <a:cs typeface="Times New Roman" panose="02020603050405020304" pitchFamily="18" charset="0"/>
              </a:rPr>
              <a:t> group by </a:t>
            </a:r>
            <a:r>
              <a:rPr lang="en-GB" u="sng" dirty="0" err="1">
                <a:effectLst/>
                <a:highlight>
                  <a:srgbClr val="FFFF00"/>
                </a:highlight>
                <a:latin typeface="+mj-lt"/>
                <a:ea typeface="Calibri" panose="020F0502020204030204" pitchFamily="34" charset="0"/>
                <a:cs typeface="Times New Roman" panose="02020603050405020304" pitchFamily="18" charset="0"/>
              </a:rPr>
              <a:t>team_id</a:t>
            </a:r>
            <a:r>
              <a:rPr lang="en-GB" u="sng" dirty="0">
                <a:effectLst/>
                <a:highlight>
                  <a:srgbClr val="FFFF00"/>
                </a:highlight>
                <a:latin typeface="+mj-lt"/>
                <a:ea typeface="Calibri" panose="020F0502020204030204" pitchFamily="34" charset="0"/>
                <a:cs typeface="Times New Roman" panose="02020603050405020304" pitchFamily="18" charset="0"/>
              </a:rPr>
              <a:t>);</a:t>
            </a:r>
            <a:endParaRPr lang="en-GB" dirty="0">
              <a:effectLst/>
              <a:latin typeface="+mj-lt"/>
              <a:ea typeface="Calibri" panose="020F0502020204030204" pitchFamily="34" charset="0"/>
              <a:cs typeface="Times New Roman" panose="02020603050405020304" pitchFamily="18" charset="0"/>
            </a:endParaRPr>
          </a:p>
          <a:p>
            <a:endParaRPr lang="en-GB" dirty="0">
              <a:latin typeface="+mj-lt"/>
            </a:endParaRPr>
          </a:p>
        </p:txBody>
      </p:sp>
      <p:pic>
        <p:nvPicPr>
          <p:cNvPr id="8" name="Picture 7">
            <a:extLst>
              <a:ext uri="{FF2B5EF4-FFF2-40B4-BE49-F238E27FC236}">
                <a16:creationId xmlns:a16="http://schemas.microsoft.com/office/drawing/2014/main" id="{F6707395-B906-64A9-EFBE-63B2DADE8ADD}"/>
              </a:ext>
            </a:extLst>
          </p:cNvPr>
          <p:cNvPicPr>
            <a:picLocks noChangeAspect="1"/>
          </p:cNvPicPr>
          <p:nvPr/>
        </p:nvPicPr>
        <p:blipFill>
          <a:blip r:embed="rId2"/>
          <a:stretch>
            <a:fillRect/>
          </a:stretch>
        </p:blipFill>
        <p:spPr>
          <a:xfrm>
            <a:off x="2498090" y="2770752"/>
            <a:ext cx="6950710" cy="3409899"/>
          </a:xfrm>
          <a:prstGeom prst="rect">
            <a:avLst/>
          </a:prstGeom>
        </p:spPr>
      </p:pic>
    </p:spTree>
    <p:extLst>
      <p:ext uri="{BB962C8B-B14F-4D97-AF65-F5344CB8AC3E}">
        <p14:creationId xmlns:p14="http://schemas.microsoft.com/office/powerpoint/2010/main" val="906222689"/>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CFEF05-86B4-D691-5E3C-EA7FB247386C}"/>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ECE7E1FB-E30F-D9A7-6FB6-7A0EAC5EF24F}"/>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05C152D4-0E6A-B401-3D12-28E9E3F64B2A}"/>
              </a:ext>
            </a:extLst>
          </p:cNvPr>
          <p:cNvSpPr>
            <a:spLocks noGrp="1"/>
          </p:cNvSpPr>
          <p:nvPr>
            <p:ph type="sldNum" sz="quarter" idx="12"/>
          </p:nvPr>
        </p:nvSpPr>
        <p:spPr/>
        <p:txBody>
          <a:bodyPr/>
          <a:lstStyle/>
          <a:p>
            <a:fld id="{B5CEABB6-07DC-46E8-9B57-56EC44A396E5}" type="slidenum">
              <a:rPr lang="en-US" smtClean="0"/>
              <a:t>43</a:t>
            </a:fld>
            <a:endParaRPr lang="en-US" dirty="0"/>
          </a:p>
        </p:txBody>
      </p:sp>
      <p:sp>
        <p:nvSpPr>
          <p:cNvPr id="7" name="TextBox 6">
            <a:extLst>
              <a:ext uri="{FF2B5EF4-FFF2-40B4-BE49-F238E27FC236}">
                <a16:creationId xmlns:a16="http://schemas.microsoft.com/office/drawing/2014/main" id="{BF3B7A12-1303-640B-8F28-1158CBADFAEC}"/>
              </a:ext>
            </a:extLst>
          </p:cNvPr>
          <p:cNvSpPr txBox="1"/>
          <p:nvPr/>
        </p:nvSpPr>
        <p:spPr>
          <a:xfrm>
            <a:off x="655320" y="594360"/>
            <a:ext cx="10881360" cy="5937779"/>
          </a:xfrm>
          <a:prstGeom prst="rect">
            <a:avLst/>
          </a:prstGeom>
          <a:noFill/>
        </p:spPr>
        <p:txBody>
          <a:bodyPr wrap="square" rtlCol="0">
            <a:spAutoFit/>
          </a:bodyPr>
          <a:lstStyle/>
          <a:p>
            <a:pPr marL="0" marR="0" algn="just">
              <a:lnSpc>
                <a:spcPct val="107000"/>
              </a:lnSpc>
              <a:spcBef>
                <a:spcPts val="0"/>
              </a:spcBef>
              <a:spcAft>
                <a:spcPts val="800"/>
              </a:spcAft>
            </a:pPr>
            <a:r>
              <a:rPr lang="en-GB" sz="2600" b="1" dirty="0">
                <a:effectLst/>
                <a:latin typeface="+mj-lt"/>
                <a:ea typeface="Calibri" panose="020F0502020204030204" pitchFamily="34" charset="0"/>
                <a:cs typeface="Times New Roman" panose="02020603050405020304" pitchFamily="18" charset="0"/>
              </a:rPr>
              <a:t>Conclusion &amp; Future work:</a:t>
            </a:r>
            <a:endParaRPr lang="en-GB" sz="26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2600" dirty="0">
                <a:effectLst/>
                <a:latin typeface="+mj-lt"/>
                <a:ea typeface="Calibri" panose="020F0502020204030204" pitchFamily="34" charset="0"/>
                <a:cs typeface="Times New Roman" panose="02020603050405020304" pitchFamily="18" charset="0"/>
              </a:rPr>
              <a:t>In a conclusion, FIFA Football World Cup Management System can help to keep the records of any kind of football tournament. This DBMS can keep records of any kind of information regarding the tournament. If necessary, we can also create more tables in future and also insert new attributes in necessary.</a:t>
            </a:r>
          </a:p>
          <a:p>
            <a:pPr marL="0" marR="0" algn="just">
              <a:lnSpc>
                <a:spcPct val="107000"/>
              </a:lnSpc>
              <a:spcBef>
                <a:spcPts val="0"/>
              </a:spcBef>
              <a:spcAft>
                <a:spcPts val="800"/>
              </a:spcAft>
            </a:pPr>
            <a:r>
              <a:rPr lang="en-GB" sz="2600" dirty="0">
                <a:effectLst/>
                <a:latin typeface="+mj-lt"/>
                <a:ea typeface="Calibri" panose="020F0502020204030204" pitchFamily="34" charset="0"/>
                <a:cs typeface="Times New Roman" panose="02020603050405020304" pitchFamily="18" charset="0"/>
              </a:rPr>
              <a:t>This project gave us the opportunity to implement the skills we learnt during the course. While doing the project we gained deeper understanding on database design and how it can be implemented in real life situations. In future we hope to use the knowledge and skills we gained from this project to implement into making more advanced database management system.</a:t>
            </a:r>
          </a:p>
          <a:p>
            <a:pPr algn="just"/>
            <a:endParaRPr lang="en-GB" sz="2600" dirty="0">
              <a:latin typeface="+mj-lt"/>
            </a:endParaRPr>
          </a:p>
        </p:txBody>
      </p:sp>
    </p:spTree>
    <p:extLst>
      <p:ext uri="{BB962C8B-B14F-4D97-AF65-F5344CB8AC3E}">
        <p14:creationId xmlns:p14="http://schemas.microsoft.com/office/powerpoint/2010/main" val="157813926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AEAEE1-3DB6-1A2B-30DB-FC62D7B64E08}"/>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69569F9A-E383-6C33-EDFA-CDDB5255DFB6}"/>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D5FFA59-D9E4-EC44-B084-AE819CD126B4}"/>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7" name="TextBox 6">
            <a:extLst>
              <a:ext uri="{FF2B5EF4-FFF2-40B4-BE49-F238E27FC236}">
                <a16:creationId xmlns:a16="http://schemas.microsoft.com/office/drawing/2014/main" id="{16F0E6BA-4DC7-DD2D-EE6A-84D780B64760}"/>
              </a:ext>
            </a:extLst>
          </p:cNvPr>
          <p:cNvSpPr txBox="1"/>
          <p:nvPr/>
        </p:nvSpPr>
        <p:spPr>
          <a:xfrm>
            <a:off x="690465" y="503853"/>
            <a:ext cx="4114800" cy="754053"/>
          </a:xfrm>
          <a:prstGeom prst="rect">
            <a:avLst/>
          </a:prstGeom>
          <a:noFill/>
        </p:spPr>
        <p:txBody>
          <a:bodyPr wrap="square" rtlCol="0">
            <a:spAutoFit/>
          </a:bodyPr>
          <a:lstStyle/>
          <a:p>
            <a:r>
              <a:rPr lang="en-US" sz="2500" b="1" dirty="0">
                <a:latin typeface="+mj-lt"/>
              </a:rPr>
              <a:t>ER DIAGRAM:</a:t>
            </a:r>
          </a:p>
          <a:p>
            <a:r>
              <a:rPr lang="en-GB" sz="1800" b="1" dirty="0">
                <a:effectLst/>
                <a:latin typeface="+mj-lt"/>
                <a:ea typeface="Calibri" panose="020F0502020204030204" pitchFamily="34" charset="0"/>
                <a:cs typeface="Times New Roman" panose="02020603050405020304" pitchFamily="18" charset="0"/>
              </a:rPr>
              <a:t>BEFORE NORMALIZATION:</a:t>
            </a:r>
            <a:endParaRPr lang="en-GB" sz="1800" dirty="0">
              <a:effectLst/>
              <a:latin typeface="+mj-lt"/>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1E61EC5-5821-6DE5-889C-778ABDE2D8A7}"/>
              </a:ext>
            </a:extLst>
          </p:cNvPr>
          <p:cNvPicPr>
            <a:picLocks noChangeAspect="1"/>
          </p:cNvPicPr>
          <p:nvPr/>
        </p:nvPicPr>
        <p:blipFill>
          <a:blip r:embed="rId2"/>
          <a:stretch>
            <a:fillRect/>
          </a:stretch>
        </p:blipFill>
        <p:spPr>
          <a:xfrm>
            <a:off x="2209800" y="1154222"/>
            <a:ext cx="7858934" cy="5567253"/>
          </a:xfrm>
          <a:prstGeom prst="rect">
            <a:avLst/>
          </a:prstGeom>
        </p:spPr>
      </p:pic>
    </p:spTree>
    <p:extLst>
      <p:ext uri="{BB962C8B-B14F-4D97-AF65-F5344CB8AC3E}">
        <p14:creationId xmlns:p14="http://schemas.microsoft.com/office/powerpoint/2010/main" val="412424404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B138E6-380B-12D8-B60F-EC4E678FA986}"/>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63EB976B-0108-1467-16BA-AA8E3793D4A7}"/>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96A6CFC5-5A2F-8BAC-0EBB-1F4D03538600}"/>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7" name="TextBox 6">
            <a:extLst>
              <a:ext uri="{FF2B5EF4-FFF2-40B4-BE49-F238E27FC236}">
                <a16:creationId xmlns:a16="http://schemas.microsoft.com/office/drawing/2014/main" id="{B5476F22-45B4-F422-C3B6-E65370A5B88D}"/>
              </a:ext>
            </a:extLst>
          </p:cNvPr>
          <p:cNvSpPr txBox="1"/>
          <p:nvPr/>
        </p:nvSpPr>
        <p:spPr>
          <a:xfrm>
            <a:off x="595605" y="240745"/>
            <a:ext cx="3733800" cy="400110"/>
          </a:xfrm>
          <a:prstGeom prst="rect">
            <a:avLst/>
          </a:prstGeom>
          <a:noFill/>
        </p:spPr>
        <p:txBody>
          <a:bodyPr wrap="square" rtlCol="0">
            <a:spAutoFit/>
          </a:bodyPr>
          <a:lstStyle/>
          <a:p>
            <a:r>
              <a:rPr lang="en-US" sz="2000" b="1" dirty="0"/>
              <a:t>AFTER NORMALIZATION:</a:t>
            </a:r>
            <a:endParaRPr lang="en-GB" sz="2000" b="1" dirty="0"/>
          </a:p>
        </p:txBody>
      </p:sp>
      <p:pic>
        <p:nvPicPr>
          <p:cNvPr id="3" name="Picture 2">
            <a:extLst>
              <a:ext uri="{FF2B5EF4-FFF2-40B4-BE49-F238E27FC236}">
                <a16:creationId xmlns:a16="http://schemas.microsoft.com/office/drawing/2014/main" id="{794A77AD-959D-63A5-03DE-6389860DD835}"/>
              </a:ext>
            </a:extLst>
          </p:cNvPr>
          <p:cNvPicPr>
            <a:picLocks noChangeAspect="1"/>
          </p:cNvPicPr>
          <p:nvPr/>
        </p:nvPicPr>
        <p:blipFill>
          <a:blip r:embed="rId2"/>
          <a:stretch>
            <a:fillRect/>
          </a:stretch>
        </p:blipFill>
        <p:spPr>
          <a:xfrm>
            <a:off x="1828800" y="563817"/>
            <a:ext cx="7676889" cy="5920959"/>
          </a:xfrm>
          <a:prstGeom prst="rect">
            <a:avLst/>
          </a:prstGeom>
        </p:spPr>
      </p:pic>
    </p:spTree>
    <p:extLst>
      <p:ext uri="{BB962C8B-B14F-4D97-AF65-F5344CB8AC3E}">
        <p14:creationId xmlns:p14="http://schemas.microsoft.com/office/powerpoint/2010/main" val="72793138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CB0C4-3150-3FA0-4B4B-C4DE73833EFD}"/>
              </a:ext>
            </a:extLst>
          </p:cNvPr>
          <p:cNvSpPr>
            <a:spLocks noGrp="1"/>
          </p:cNvSpPr>
          <p:nvPr>
            <p:ph type="title"/>
          </p:nvPr>
        </p:nvSpPr>
        <p:spPr>
          <a:xfrm>
            <a:off x="718820" y="362348"/>
            <a:ext cx="2884714" cy="735886"/>
          </a:xfrm>
        </p:spPr>
        <p:txBody>
          <a:bodyPr>
            <a:normAutofit fontScale="90000"/>
          </a:bodyPr>
          <a:lstStyle/>
          <a:p>
            <a:r>
              <a:rPr lang="en-US" sz="2500" b="1" dirty="0"/>
              <a:t>NORMALIZATION:</a:t>
            </a:r>
            <a:endParaRPr lang="en-GB" sz="2500" b="1" dirty="0"/>
          </a:p>
        </p:txBody>
      </p:sp>
      <p:sp>
        <p:nvSpPr>
          <p:cNvPr id="4" name="Date Placeholder 3">
            <a:extLst>
              <a:ext uri="{FF2B5EF4-FFF2-40B4-BE49-F238E27FC236}">
                <a16:creationId xmlns:a16="http://schemas.microsoft.com/office/drawing/2014/main" id="{2BD19FFD-09B6-F8C6-C636-494F7B6176BA}"/>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335DBE0F-37B8-6C63-53E7-D8978B852DD1}"/>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67AD6186-FAA4-0371-A1D7-355C575D574A}"/>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7" name="TextBox 6">
            <a:extLst>
              <a:ext uri="{FF2B5EF4-FFF2-40B4-BE49-F238E27FC236}">
                <a16:creationId xmlns:a16="http://schemas.microsoft.com/office/drawing/2014/main" id="{A1FB9285-AF68-F4B5-2A0F-E1043E902D1A}"/>
              </a:ext>
            </a:extLst>
          </p:cNvPr>
          <p:cNvSpPr txBox="1"/>
          <p:nvPr/>
        </p:nvSpPr>
        <p:spPr>
          <a:xfrm>
            <a:off x="718820" y="1323921"/>
            <a:ext cx="4133098" cy="1477328"/>
          </a:xfrm>
          <a:prstGeom prst="rect">
            <a:avLst/>
          </a:prstGeom>
          <a:noFill/>
        </p:spPr>
        <p:txBody>
          <a:bodyPr wrap="square" rtlCol="0">
            <a:spAutoFit/>
          </a:bodyPr>
          <a:lstStyle/>
          <a:p>
            <a:r>
              <a:rPr lang="en-GB" sz="1800" dirty="0" err="1">
                <a:effectLst/>
                <a:latin typeface="+mj-lt"/>
                <a:ea typeface="Calibri" panose="020F0502020204030204" pitchFamily="34" charset="0"/>
                <a:cs typeface="Times New Roman" panose="02020603050405020304" pitchFamily="18" charset="0"/>
              </a:rPr>
              <a:t>Player_Speciality</a:t>
            </a:r>
            <a:r>
              <a:rPr lang="en-GB" sz="1800" dirty="0">
                <a:effectLst/>
                <a:latin typeface="+mj-lt"/>
                <a:ea typeface="Calibri" panose="020F0502020204030204" pitchFamily="34" charset="0"/>
                <a:cs typeface="Times New Roman" panose="02020603050405020304" pitchFamily="18" charset="0"/>
              </a:rPr>
              <a:t> TABLE:</a:t>
            </a:r>
            <a:endParaRPr lang="en-GB" dirty="0">
              <a:latin typeface="+mj-lt"/>
              <a:ea typeface="Calibri" panose="020F0502020204030204" pitchFamily="34" charset="0"/>
              <a:cs typeface="Times New Roman" panose="02020603050405020304" pitchFamily="18" charset="0"/>
            </a:endParaRPr>
          </a:p>
          <a:p>
            <a:r>
              <a:rPr lang="en-GB" sz="1800" dirty="0">
                <a:effectLst/>
                <a:latin typeface="+mj-lt"/>
                <a:ea typeface="Calibri" panose="020F0502020204030204" pitchFamily="34" charset="0"/>
                <a:cs typeface="Times New Roman" panose="02020603050405020304" pitchFamily="18" charset="0"/>
              </a:rPr>
              <a:t> </a:t>
            </a:r>
            <a:r>
              <a:rPr lang="en-GB" sz="1800" b="1" dirty="0">
                <a:effectLst/>
                <a:latin typeface="+mj-lt"/>
                <a:ea typeface="Calibri" panose="020F0502020204030204" pitchFamily="34" charset="0"/>
                <a:cs typeface="Times New Roman" panose="02020603050405020304" pitchFamily="18" charset="0"/>
              </a:rPr>
              <a:t>1NF</a:t>
            </a:r>
            <a:endParaRPr lang="en-GB" dirty="0">
              <a:latin typeface="+mj-lt"/>
              <a:ea typeface="Calibri" panose="020F0502020204030204" pitchFamily="34" charset="0"/>
              <a:cs typeface="Times New Roman" panose="02020603050405020304" pitchFamily="18" charset="0"/>
            </a:endParaRPr>
          </a:p>
          <a:p>
            <a:r>
              <a:rPr lang="en-GB" b="1" dirty="0">
                <a:latin typeface="+mj-lt"/>
                <a:ea typeface="Calibri" panose="020F0502020204030204" pitchFamily="34" charset="0"/>
                <a:cs typeface="Times New Roman" panose="02020603050405020304" pitchFamily="18" charset="0"/>
              </a:rPr>
              <a:t>BEFORE 1NF:</a:t>
            </a:r>
            <a:endParaRPr lang="en-GB" sz="1800" b="1" dirty="0">
              <a:effectLst/>
              <a:latin typeface="+mj-lt"/>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graphicFrame>
        <p:nvGraphicFramePr>
          <p:cNvPr id="8" name="Table 7">
            <a:extLst>
              <a:ext uri="{FF2B5EF4-FFF2-40B4-BE49-F238E27FC236}">
                <a16:creationId xmlns:a16="http://schemas.microsoft.com/office/drawing/2014/main" id="{A2800E89-BC5C-583B-4FFD-646D8E36F265}"/>
              </a:ext>
            </a:extLst>
          </p:cNvPr>
          <p:cNvGraphicFramePr>
            <a:graphicFrameLocks noGrp="1"/>
          </p:cNvGraphicFramePr>
          <p:nvPr>
            <p:extLst>
              <p:ext uri="{D42A27DB-BD31-4B8C-83A1-F6EECF244321}">
                <p14:modId xmlns:p14="http://schemas.microsoft.com/office/powerpoint/2010/main" val="1238414989"/>
              </p:ext>
            </p:extLst>
          </p:nvPr>
        </p:nvGraphicFramePr>
        <p:xfrm>
          <a:off x="280281" y="2319781"/>
          <a:ext cx="5725160" cy="2218438"/>
        </p:xfrm>
        <a:graphic>
          <a:graphicData uri="http://schemas.openxmlformats.org/drawingml/2006/table">
            <a:tbl>
              <a:tblPr firstRow="1" firstCol="1" bandRow="1">
                <a:tableStyleId>{5C22544A-7EE6-4342-B048-85BDC9FD1C3A}</a:tableStyleId>
              </a:tblPr>
              <a:tblGrid>
                <a:gridCol w="1908810">
                  <a:extLst>
                    <a:ext uri="{9D8B030D-6E8A-4147-A177-3AD203B41FA5}">
                      <a16:colId xmlns:a16="http://schemas.microsoft.com/office/drawing/2014/main" val="2678442076"/>
                    </a:ext>
                  </a:extLst>
                </a:gridCol>
                <a:gridCol w="1908175">
                  <a:extLst>
                    <a:ext uri="{9D8B030D-6E8A-4147-A177-3AD203B41FA5}">
                      <a16:colId xmlns:a16="http://schemas.microsoft.com/office/drawing/2014/main" val="477137801"/>
                    </a:ext>
                  </a:extLst>
                </a:gridCol>
                <a:gridCol w="1908175">
                  <a:extLst>
                    <a:ext uri="{9D8B030D-6E8A-4147-A177-3AD203B41FA5}">
                      <a16:colId xmlns:a16="http://schemas.microsoft.com/office/drawing/2014/main" val="3680455448"/>
                    </a:ext>
                  </a:extLst>
                </a:gridCol>
              </a:tblGrid>
              <a:tr h="0">
                <a:tc>
                  <a:txBody>
                    <a:bodyPr/>
                    <a:lstStyle/>
                    <a:p>
                      <a:pPr marL="0" marR="0">
                        <a:lnSpc>
                          <a:spcPct val="107000"/>
                        </a:lnSpc>
                        <a:spcBef>
                          <a:spcPts val="0"/>
                        </a:spcBef>
                        <a:spcAft>
                          <a:spcPts val="0"/>
                        </a:spcAft>
                      </a:pPr>
                      <a:r>
                        <a:rPr lang="en-GB" sz="1400" dirty="0">
                          <a:solidFill>
                            <a:schemeClr val="tx1"/>
                          </a:solidFill>
                          <a:effectLst/>
                        </a:rPr>
                        <a:t>PLAYER_ID</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POSITION</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SKILL</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3056487433"/>
                  </a:ext>
                </a:extLst>
              </a:tr>
              <a:tr h="0">
                <a:tc>
                  <a:txBody>
                    <a:bodyPr/>
                    <a:lstStyle/>
                    <a:p>
                      <a:pPr marL="0" marR="0">
                        <a:lnSpc>
                          <a:spcPct val="107000"/>
                        </a:lnSpc>
                        <a:spcBef>
                          <a:spcPts val="0"/>
                        </a:spcBef>
                        <a:spcAft>
                          <a:spcPts val="0"/>
                        </a:spcAft>
                      </a:pPr>
                      <a:r>
                        <a:rPr lang="en-GB" sz="1400" dirty="0">
                          <a:solidFill>
                            <a:schemeClr val="tx1"/>
                          </a:solidFill>
                          <a:effectLst/>
                        </a:rPr>
                        <a:t>PORP01</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LEFT WING, STRIKER</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a:solidFill>
                            <a:schemeClr val="tx1"/>
                          </a:solidFill>
                          <a:effectLst/>
                        </a:rPr>
                        <a:t>GOAL MAKER, GOAL MACHINE</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2275880767"/>
                  </a:ext>
                </a:extLst>
              </a:tr>
              <a:tr h="0">
                <a:tc>
                  <a:txBody>
                    <a:bodyPr/>
                    <a:lstStyle/>
                    <a:p>
                      <a:pPr marL="0" marR="0">
                        <a:lnSpc>
                          <a:spcPct val="107000"/>
                        </a:lnSpc>
                        <a:spcBef>
                          <a:spcPts val="0"/>
                        </a:spcBef>
                        <a:spcAft>
                          <a:spcPts val="0"/>
                        </a:spcAft>
                      </a:pPr>
                      <a:r>
                        <a:rPr lang="en-GB" sz="1400">
                          <a:solidFill>
                            <a:schemeClr val="tx1"/>
                          </a:solidFill>
                          <a:effectLst/>
                        </a:rPr>
                        <a:t>ARGP01</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RIGHT WING, CENTRE MIDFIELD</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PLAY MAKER, GREAT PASS</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2148424064"/>
                  </a:ext>
                </a:extLst>
              </a:tr>
              <a:tr h="0">
                <a:tc>
                  <a:txBody>
                    <a:bodyPr/>
                    <a:lstStyle/>
                    <a:p>
                      <a:pPr marL="0" marR="0">
                        <a:lnSpc>
                          <a:spcPct val="107000"/>
                        </a:lnSpc>
                        <a:spcBef>
                          <a:spcPts val="0"/>
                        </a:spcBef>
                        <a:spcAft>
                          <a:spcPts val="0"/>
                        </a:spcAft>
                      </a:pPr>
                      <a:r>
                        <a:rPr lang="en-GB" sz="1400">
                          <a:solidFill>
                            <a:schemeClr val="tx1"/>
                          </a:solidFill>
                          <a:effectLst/>
                        </a:rPr>
                        <a:t>GERPO3</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a:solidFill>
                            <a:schemeClr val="tx1"/>
                          </a:solidFill>
                          <a:effectLst/>
                        </a:rPr>
                        <a:t>CENTRE MIDFIELD, STRIKER</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GREAT PASS, SHOOT</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1465398534"/>
                  </a:ext>
                </a:extLst>
              </a:tr>
              <a:tr h="0">
                <a:tc>
                  <a:txBody>
                    <a:bodyPr/>
                    <a:lstStyle/>
                    <a:p>
                      <a:pPr marL="0" marR="0">
                        <a:lnSpc>
                          <a:spcPct val="107000"/>
                        </a:lnSpc>
                        <a:spcBef>
                          <a:spcPts val="0"/>
                        </a:spcBef>
                        <a:spcAft>
                          <a:spcPts val="0"/>
                        </a:spcAft>
                      </a:pPr>
                      <a:r>
                        <a:rPr lang="en-GB" sz="1400">
                          <a:solidFill>
                            <a:schemeClr val="tx1"/>
                          </a:solidFill>
                          <a:effectLst/>
                        </a:rPr>
                        <a:t>FRAP01</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a:solidFill>
                            <a:schemeClr val="tx1"/>
                          </a:solidFill>
                          <a:effectLst/>
                        </a:rPr>
                        <a:t>STRIKER</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SCORER</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4257583496"/>
                  </a:ext>
                </a:extLst>
              </a:tr>
              <a:tr h="0">
                <a:tc>
                  <a:txBody>
                    <a:bodyPr/>
                    <a:lstStyle/>
                    <a:p>
                      <a:pPr marL="0" marR="0">
                        <a:lnSpc>
                          <a:spcPct val="107000"/>
                        </a:lnSpc>
                        <a:spcBef>
                          <a:spcPts val="0"/>
                        </a:spcBef>
                        <a:spcAft>
                          <a:spcPts val="0"/>
                        </a:spcAft>
                      </a:pPr>
                      <a:r>
                        <a:rPr lang="en-GB" sz="1400">
                          <a:solidFill>
                            <a:schemeClr val="tx1"/>
                          </a:solidFill>
                          <a:effectLst/>
                        </a:rPr>
                        <a:t>BRAPO1</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LEFTWING, MIDFIELD</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tc>
                  <a:txBody>
                    <a:bodyPr/>
                    <a:lstStyle/>
                    <a:p>
                      <a:pPr marL="0" marR="0">
                        <a:lnSpc>
                          <a:spcPct val="107000"/>
                        </a:lnSpc>
                        <a:spcBef>
                          <a:spcPts val="0"/>
                        </a:spcBef>
                        <a:spcAft>
                          <a:spcPts val="0"/>
                        </a:spcAft>
                      </a:pPr>
                      <a:r>
                        <a:rPr lang="en-GB" sz="1400" dirty="0">
                          <a:solidFill>
                            <a:schemeClr val="tx1"/>
                          </a:solidFill>
                          <a:effectLst/>
                        </a:rPr>
                        <a:t>DRIBBLING, PLAYMAKER</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40000"/>
                        <a:lumOff val="60000"/>
                      </a:schemeClr>
                    </a:solidFill>
                  </a:tcPr>
                </a:tc>
                <a:extLst>
                  <a:ext uri="{0D108BD9-81ED-4DB2-BD59-A6C34878D82A}">
                    <a16:rowId xmlns:a16="http://schemas.microsoft.com/office/drawing/2014/main" val="2347482026"/>
                  </a:ext>
                </a:extLst>
              </a:tr>
            </a:tbl>
          </a:graphicData>
        </a:graphic>
      </p:graphicFrame>
      <p:pic>
        <p:nvPicPr>
          <p:cNvPr id="9" name="Picture 8">
            <a:extLst>
              <a:ext uri="{FF2B5EF4-FFF2-40B4-BE49-F238E27FC236}">
                <a16:creationId xmlns:a16="http://schemas.microsoft.com/office/drawing/2014/main" id="{E7577F4C-A2E2-6412-4623-DE3E71E37706}"/>
              </a:ext>
            </a:extLst>
          </p:cNvPr>
          <p:cNvPicPr>
            <a:picLocks noChangeAspect="1"/>
          </p:cNvPicPr>
          <p:nvPr/>
        </p:nvPicPr>
        <p:blipFill>
          <a:blip r:embed="rId2"/>
          <a:stretch>
            <a:fillRect/>
          </a:stretch>
        </p:blipFill>
        <p:spPr>
          <a:xfrm>
            <a:off x="7003299" y="2000704"/>
            <a:ext cx="3638550" cy="3868420"/>
          </a:xfrm>
          <a:prstGeom prst="rect">
            <a:avLst/>
          </a:prstGeom>
        </p:spPr>
      </p:pic>
      <p:sp>
        <p:nvSpPr>
          <p:cNvPr id="10" name="TextBox 9">
            <a:extLst>
              <a:ext uri="{FF2B5EF4-FFF2-40B4-BE49-F238E27FC236}">
                <a16:creationId xmlns:a16="http://schemas.microsoft.com/office/drawing/2014/main" id="{659B1EC1-9FB1-013C-170D-5977D478BCCF}"/>
              </a:ext>
            </a:extLst>
          </p:cNvPr>
          <p:cNvSpPr txBox="1"/>
          <p:nvPr/>
        </p:nvSpPr>
        <p:spPr>
          <a:xfrm>
            <a:off x="7085045" y="1470344"/>
            <a:ext cx="2136710" cy="369332"/>
          </a:xfrm>
          <a:prstGeom prst="rect">
            <a:avLst/>
          </a:prstGeom>
          <a:noFill/>
        </p:spPr>
        <p:txBody>
          <a:bodyPr wrap="square" rtlCol="0">
            <a:spAutoFit/>
          </a:bodyPr>
          <a:lstStyle/>
          <a:p>
            <a:r>
              <a:rPr lang="en-US" b="1" dirty="0"/>
              <a:t>AFTER 1NF:</a:t>
            </a:r>
            <a:endParaRPr lang="en-GB" b="1" dirty="0"/>
          </a:p>
        </p:txBody>
      </p:sp>
      <p:sp>
        <p:nvSpPr>
          <p:cNvPr id="11" name="TextBox 10">
            <a:extLst>
              <a:ext uri="{FF2B5EF4-FFF2-40B4-BE49-F238E27FC236}">
                <a16:creationId xmlns:a16="http://schemas.microsoft.com/office/drawing/2014/main" id="{A2FE1448-56D0-FB7C-6812-3B7C583088A6}"/>
              </a:ext>
            </a:extLst>
          </p:cNvPr>
          <p:cNvSpPr txBox="1"/>
          <p:nvPr/>
        </p:nvSpPr>
        <p:spPr>
          <a:xfrm>
            <a:off x="326649" y="5025445"/>
            <a:ext cx="4917440" cy="369332"/>
          </a:xfrm>
          <a:prstGeom prst="rect">
            <a:avLst/>
          </a:prstGeom>
          <a:noFill/>
        </p:spPr>
        <p:txBody>
          <a:bodyPr wrap="square" rtlCol="0">
            <a:spAutoFit/>
          </a:bodyPr>
          <a:lstStyle/>
          <a:p>
            <a:pPr marL="285750" indent="-285750">
              <a:buFont typeface="Arial" panose="020B0604020202020204" pitchFamily="34" charset="0"/>
              <a:buChar char="•"/>
            </a:pPr>
            <a:r>
              <a:rPr lang="en-US" dirty="0"/>
              <a:t>2NF AND 3NF are not required on this table</a:t>
            </a:r>
            <a:endParaRPr lang="en-GB" dirty="0"/>
          </a:p>
        </p:txBody>
      </p:sp>
    </p:spTree>
    <p:extLst>
      <p:ext uri="{BB962C8B-B14F-4D97-AF65-F5344CB8AC3E}">
        <p14:creationId xmlns:p14="http://schemas.microsoft.com/office/powerpoint/2010/main" val="160751724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3496-AA2F-E8DB-B2C7-2E0079D63805}"/>
              </a:ext>
            </a:extLst>
          </p:cNvPr>
          <p:cNvSpPr>
            <a:spLocks noGrp="1"/>
          </p:cNvSpPr>
          <p:nvPr>
            <p:ph type="title"/>
          </p:nvPr>
        </p:nvSpPr>
        <p:spPr>
          <a:xfrm>
            <a:off x="1176496" y="1269527"/>
            <a:ext cx="3459480" cy="726557"/>
          </a:xfrm>
        </p:spPr>
        <p:txBody>
          <a:bodyPr>
            <a:normAutofit fontScale="90000"/>
          </a:bodyPr>
          <a:lstStyle/>
          <a:p>
            <a:pPr marL="0" marR="0" algn="l">
              <a:lnSpc>
                <a:spcPct val="107000"/>
              </a:lnSpc>
              <a:spcBef>
                <a:spcPts val="0"/>
              </a:spcBef>
              <a:spcAft>
                <a:spcPts val="800"/>
              </a:spcAft>
            </a:pPr>
            <a:br>
              <a:rPr lang="en-US" sz="2000" b="1" dirty="0"/>
            </a:br>
            <a:r>
              <a:rPr lang="en-US" sz="2000" b="1" dirty="0"/>
              <a:t>2NF:</a:t>
            </a:r>
            <a:br>
              <a:rPr lang="en-GB" sz="2200" b="1" dirty="0">
                <a:effectLst/>
                <a:ea typeface="Calibri" panose="020F0502020204030204" pitchFamily="34" charset="0"/>
                <a:cs typeface="Times New Roman" panose="02020603050405020304" pitchFamily="18" charset="0"/>
              </a:rPr>
            </a:br>
            <a:r>
              <a:rPr lang="en-GB" sz="2200" b="1" dirty="0">
                <a:effectLst/>
                <a:ea typeface="Calibri" panose="020F0502020204030204" pitchFamily="34" charset="0"/>
                <a:cs typeface="Times New Roman" panose="02020603050405020304" pitchFamily="18" charset="0"/>
              </a:rPr>
              <a:t>Before 2NF:</a:t>
            </a:r>
            <a:br>
              <a:rPr lang="en-GB" sz="1800" b="1" dirty="0">
                <a:effectLst/>
                <a:ea typeface="Calibri" panose="020F0502020204030204" pitchFamily="34" charset="0"/>
                <a:cs typeface="Times New Roman" panose="02020603050405020304" pitchFamily="18" charset="0"/>
              </a:rPr>
            </a:br>
            <a:endParaRPr lang="en-GB" sz="2000" b="1" dirty="0"/>
          </a:p>
        </p:txBody>
      </p:sp>
      <p:sp>
        <p:nvSpPr>
          <p:cNvPr id="4" name="Date Placeholder 3">
            <a:extLst>
              <a:ext uri="{FF2B5EF4-FFF2-40B4-BE49-F238E27FC236}">
                <a16:creationId xmlns:a16="http://schemas.microsoft.com/office/drawing/2014/main" id="{278C1ECC-A826-424E-841F-C8DC44573D0E}"/>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9CE294CF-13E6-F673-D6D3-A5D4D37A2A5D}"/>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545E0320-5E79-AE30-88B0-A85644CBB24A}"/>
              </a:ext>
            </a:extLst>
          </p:cNvPr>
          <p:cNvSpPr>
            <a:spLocks noGrp="1"/>
          </p:cNvSpPr>
          <p:nvPr>
            <p:ph type="sldNum" sz="quarter" idx="12"/>
          </p:nvPr>
        </p:nvSpPr>
        <p:spPr/>
        <p:txBody>
          <a:bodyPr/>
          <a:lstStyle/>
          <a:p>
            <a:fld id="{B5CEABB6-07DC-46E8-9B57-56EC44A396E5}" type="slidenum">
              <a:rPr lang="en-US" smtClean="0"/>
              <a:t>8</a:t>
            </a:fld>
            <a:endParaRPr lang="en-US" dirty="0"/>
          </a:p>
        </p:txBody>
      </p:sp>
      <p:graphicFrame>
        <p:nvGraphicFramePr>
          <p:cNvPr id="8" name="Table 7">
            <a:extLst>
              <a:ext uri="{FF2B5EF4-FFF2-40B4-BE49-F238E27FC236}">
                <a16:creationId xmlns:a16="http://schemas.microsoft.com/office/drawing/2014/main" id="{224AF206-CE71-4008-35F2-C4932BC39F6C}"/>
              </a:ext>
            </a:extLst>
          </p:cNvPr>
          <p:cNvGraphicFramePr>
            <a:graphicFrameLocks noGrp="1"/>
          </p:cNvGraphicFramePr>
          <p:nvPr>
            <p:extLst>
              <p:ext uri="{D42A27DB-BD31-4B8C-83A1-F6EECF244321}">
                <p14:modId xmlns:p14="http://schemas.microsoft.com/office/powerpoint/2010/main" val="2498679158"/>
              </p:ext>
            </p:extLst>
          </p:nvPr>
        </p:nvGraphicFramePr>
        <p:xfrm>
          <a:off x="1176496" y="2127240"/>
          <a:ext cx="8206262" cy="3592391"/>
        </p:xfrm>
        <a:graphic>
          <a:graphicData uri="http://schemas.openxmlformats.org/drawingml/2006/table">
            <a:tbl>
              <a:tblPr firstRow="1" firstCol="1" bandRow="1">
                <a:tableStyleId>{5C22544A-7EE6-4342-B048-85BDC9FD1C3A}</a:tableStyleId>
              </a:tblPr>
              <a:tblGrid>
                <a:gridCol w="899160">
                  <a:extLst>
                    <a:ext uri="{9D8B030D-6E8A-4147-A177-3AD203B41FA5}">
                      <a16:colId xmlns:a16="http://schemas.microsoft.com/office/drawing/2014/main" val="2831788782"/>
                    </a:ext>
                  </a:extLst>
                </a:gridCol>
                <a:gridCol w="905628">
                  <a:extLst>
                    <a:ext uri="{9D8B030D-6E8A-4147-A177-3AD203B41FA5}">
                      <a16:colId xmlns:a16="http://schemas.microsoft.com/office/drawing/2014/main" val="2155252887"/>
                    </a:ext>
                  </a:extLst>
                </a:gridCol>
                <a:gridCol w="1095282">
                  <a:extLst>
                    <a:ext uri="{9D8B030D-6E8A-4147-A177-3AD203B41FA5}">
                      <a16:colId xmlns:a16="http://schemas.microsoft.com/office/drawing/2014/main" val="3136289579"/>
                    </a:ext>
                  </a:extLst>
                </a:gridCol>
                <a:gridCol w="528949">
                  <a:extLst>
                    <a:ext uri="{9D8B030D-6E8A-4147-A177-3AD203B41FA5}">
                      <a16:colId xmlns:a16="http://schemas.microsoft.com/office/drawing/2014/main" val="839233445"/>
                    </a:ext>
                  </a:extLst>
                </a:gridCol>
                <a:gridCol w="955290">
                  <a:extLst>
                    <a:ext uri="{9D8B030D-6E8A-4147-A177-3AD203B41FA5}">
                      <a16:colId xmlns:a16="http://schemas.microsoft.com/office/drawing/2014/main" val="4255355824"/>
                    </a:ext>
                  </a:extLst>
                </a:gridCol>
                <a:gridCol w="765185">
                  <a:extLst>
                    <a:ext uri="{9D8B030D-6E8A-4147-A177-3AD203B41FA5}">
                      <a16:colId xmlns:a16="http://schemas.microsoft.com/office/drawing/2014/main" val="2369898655"/>
                    </a:ext>
                  </a:extLst>
                </a:gridCol>
                <a:gridCol w="757232">
                  <a:extLst>
                    <a:ext uri="{9D8B030D-6E8A-4147-A177-3AD203B41FA5}">
                      <a16:colId xmlns:a16="http://schemas.microsoft.com/office/drawing/2014/main" val="3810413753"/>
                    </a:ext>
                  </a:extLst>
                </a:gridCol>
                <a:gridCol w="1110235">
                  <a:extLst>
                    <a:ext uri="{9D8B030D-6E8A-4147-A177-3AD203B41FA5}">
                      <a16:colId xmlns:a16="http://schemas.microsoft.com/office/drawing/2014/main" val="2497836242"/>
                    </a:ext>
                  </a:extLst>
                </a:gridCol>
                <a:gridCol w="1189301">
                  <a:extLst>
                    <a:ext uri="{9D8B030D-6E8A-4147-A177-3AD203B41FA5}">
                      <a16:colId xmlns:a16="http://schemas.microsoft.com/office/drawing/2014/main" val="2297157812"/>
                    </a:ext>
                  </a:extLst>
                </a:gridCol>
              </a:tblGrid>
              <a:tr h="796813">
                <a:tc>
                  <a:txBody>
                    <a:bodyPr/>
                    <a:lstStyle/>
                    <a:p>
                      <a:pPr marL="0" marR="0">
                        <a:lnSpc>
                          <a:spcPct val="107000"/>
                        </a:lnSpc>
                        <a:spcBef>
                          <a:spcPts val="0"/>
                        </a:spcBef>
                        <a:spcAft>
                          <a:spcPts val="0"/>
                        </a:spcAft>
                      </a:pPr>
                      <a:r>
                        <a:rPr lang="en-GB" sz="1400" dirty="0">
                          <a:solidFill>
                            <a:schemeClr val="tx1"/>
                          </a:solidFill>
                          <a:effectLst/>
                          <a:highlight>
                            <a:srgbClr val="FFFF00"/>
                          </a:highlight>
                        </a:rPr>
                        <a:t>PLAYER</a:t>
                      </a:r>
                      <a:endParaRPr lang="en-GB" sz="1400" dirty="0">
                        <a:solidFill>
                          <a:schemeClr val="tx1"/>
                        </a:solidFill>
                        <a:effectLst/>
                      </a:endParaRPr>
                    </a:p>
                    <a:p>
                      <a:pPr marL="0" marR="0">
                        <a:lnSpc>
                          <a:spcPct val="107000"/>
                        </a:lnSpc>
                        <a:spcBef>
                          <a:spcPts val="0"/>
                        </a:spcBef>
                        <a:spcAft>
                          <a:spcPts val="0"/>
                        </a:spcAft>
                      </a:pPr>
                      <a:r>
                        <a:rPr lang="en-GB" sz="1400" dirty="0">
                          <a:solidFill>
                            <a:schemeClr val="tx1"/>
                          </a:solidFill>
                          <a:effectLst/>
                          <a:highlight>
                            <a:srgbClr val="FFFF00"/>
                          </a:highlight>
                        </a:rPr>
                        <a:t>_ID</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TEAM_ID</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PLAYER_</a:t>
                      </a:r>
                    </a:p>
                    <a:p>
                      <a:pPr marL="0" marR="0">
                        <a:lnSpc>
                          <a:spcPct val="107000"/>
                        </a:lnSpc>
                        <a:spcBef>
                          <a:spcPts val="0"/>
                        </a:spcBef>
                        <a:spcAft>
                          <a:spcPts val="0"/>
                        </a:spcAft>
                      </a:pPr>
                      <a:r>
                        <a:rPr lang="en-GB" sz="1400">
                          <a:solidFill>
                            <a:schemeClr val="tx1"/>
                          </a:solidFill>
                          <a:effectLst/>
                        </a:rPr>
                        <a:t>NAME</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rPr>
                        <a:t>AGE</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MATCH</a:t>
                      </a:r>
                      <a:endParaRPr lang="en-GB" sz="1400" dirty="0">
                        <a:solidFill>
                          <a:schemeClr val="tx1"/>
                        </a:solidFill>
                        <a:effectLst/>
                      </a:endParaRPr>
                    </a:p>
                    <a:p>
                      <a:pPr marL="0" marR="0">
                        <a:lnSpc>
                          <a:spcPct val="107000"/>
                        </a:lnSpc>
                        <a:spcBef>
                          <a:spcPts val="0"/>
                        </a:spcBef>
                        <a:spcAft>
                          <a:spcPts val="0"/>
                        </a:spcAft>
                      </a:pPr>
                      <a:r>
                        <a:rPr lang="en-GB" sz="1400" dirty="0">
                          <a:solidFill>
                            <a:schemeClr val="tx1"/>
                          </a:solidFill>
                          <a:effectLst/>
                          <a:highlight>
                            <a:srgbClr val="FFFF00"/>
                          </a:highlight>
                        </a:rPr>
                        <a:t>_PLAYED</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GOALS</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ASSIST</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FOULS</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JERSEY NUMBER</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118191163"/>
                  </a:ext>
                </a:extLst>
              </a:tr>
              <a:tr h="493927">
                <a:tc>
                  <a:txBody>
                    <a:bodyPr/>
                    <a:lstStyle/>
                    <a:p>
                      <a:pPr marL="0" marR="0">
                        <a:lnSpc>
                          <a:spcPct val="107000"/>
                        </a:lnSpc>
                        <a:spcBef>
                          <a:spcPts val="0"/>
                        </a:spcBef>
                        <a:spcAft>
                          <a:spcPts val="0"/>
                        </a:spcAft>
                      </a:pPr>
                      <a:r>
                        <a:rPr lang="en-GB" sz="1400">
                          <a:solidFill>
                            <a:schemeClr val="tx1"/>
                          </a:solidFill>
                          <a:effectLst/>
                          <a:highlight>
                            <a:srgbClr val="FFFF00"/>
                          </a:highlight>
                        </a:rPr>
                        <a:t>ARGP01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ARG01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MESSI</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35</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5</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10</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845773401"/>
                  </a:ext>
                </a:extLst>
              </a:tr>
              <a:tr h="493927">
                <a:tc>
                  <a:txBody>
                    <a:bodyPr/>
                    <a:lstStyle/>
                    <a:p>
                      <a:pPr marL="0" marR="0">
                        <a:lnSpc>
                          <a:spcPct val="107000"/>
                        </a:lnSpc>
                        <a:spcBef>
                          <a:spcPts val="0"/>
                        </a:spcBef>
                        <a:spcAft>
                          <a:spcPts val="0"/>
                        </a:spcAft>
                      </a:pPr>
                      <a:r>
                        <a:rPr lang="en-GB" sz="1400">
                          <a:solidFill>
                            <a:schemeClr val="tx1"/>
                          </a:solidFill>
                          <a:effectLst/>
                          <a:highlight>
                            <a:srgbClr val="FFFF00"/>
                          </a:highlight>
                        </a:rPr>
                        <a:t>ARGP02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ARG01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DI MARIA</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34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205059215"/>
                  </a:ext>
                </a:extLst>
              </a:tr>
              <a:tr h="265057">
                <a:tc>
                  <a:txBody>
                    <a:bodyPr/>
                    <a:lstStyle/>
                    <a:p>
                      <a:pPr marL="0" marR="0">
                        <a:lnSpc>
                          <a:spcPct val="107000"/>
                        </a:lnSpc>
                        <a:spcBef>
                          <a:spcPts val="0"/>
                        </a:spcBef>
                        <a:spcAft>
                          <a:spcPts val="0"/>
                        </a:spcAft>
                      </a:pPr>
                      <a:r>
                        <a:rPr lang="en-GB" sz="1400">
                          <a:solidFill>
                            <a:schemeClr val="tx1"/>
                          </a:solidFill>
                          <a:effectLst/>
                          <a:highlight>
                            <a:srgbClr val="FFFF00"/>
                          </a:highlight>
                        </a:rPr>
                        <a:t>ARGP03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ARG01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DE PAUL</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24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5</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7</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4206007023"/>
                  </a:ext>
                </a:extLst>
              </a:tr>
              <a:tr h="493927">
                <a:tc>
                  <a:txBody>
                    <a:bodyPr/>
                    <a:lstStyle/>
                    <a:p>
                      <a:pPr marL="0" marR="0">
                        <a:lnSpc>
                          <a:spcPct val="107000"/>
                        </a:lnSpc>
                        <a:spcBef>
                          <a:spcPts val="0"/>
                        </a:spcBef>
                        <a:spcAft>
                          <a:spcPts val="0"/>
                        </a:spcAft>
                      </a:pPr>
                      <a:r>
                        <a:rPr lang="en-GB" sz="1400">
                          <a:solidFill>
                            <a:schemeClr val="tx1"/>
                          </a:solidFill>
                          <a:effectLst/>
                          <a:highlight>
                            <a:srgbClr val="FFFF00"/>
                          </a:highlight>
                        </a:rPr>
                        <a:t>ARGP04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ARG01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EMI</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30</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5</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0</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1187073321"/>
                  </a:ext>
                </a:extLst>
              </a:tr>
              <a:tr h="265057">
                <a:tc>
                  <a:txBody>
                    <a:bodyPr/>
                    <a:lstStyle/>
                    <a:p>
                      <a:pPr marL="0" marR="0">
                        <a:lnSpc>
                          <a:spcPct val="107000"/>
                        </a:lnSpc>
                        <a:spcBef>
                          <a:spcPts val="0"/>
                        </a:spcBef>
                        <a:spcAft>
                          <a:spcPts val="0"/>
                        </a:spcAft>
                      </a:pPr>
                      <a:r>
                        <a:rPr lang="en-GB" sz="1400">
                          <a:solidFill>
                            <a:schemeClr val="tx1"/>
                          </a:solidFill>
                          <a:effectLst/>
                          <a:highlight>
                            <a:srgbClr val="FFFF00"/>
                          </a:highlight>
                        </a:rPr>
                        <a:t>GERP01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GER01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MUSIALA</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19</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6</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0</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3442593099"/>
                  </a:ext>
                </a:extLst>
              </a:tr>
              <a:tr h="265057">
                <a:tc>
                  <a:txBody>
                    <a:bodyPr/>
                    <a:lstStyle/>
                    <a:p>
                      <a:pPr marL="0" marR="0">
                        <a:lnSpc>
                          <a:spcPct val="107000"/>
                        </a:lnSpc>
                        <a:spcBef>
                          <a:spcPts val="0"/>
                        </a:spcBef>
                        <a:spcAft>
                          <a:spcPts val="0"/>
                        </a:spcAft>
                      </a:pPr>
                      <a:r>
                        <a:rPr lang="en-GB" sz="1400">
                          <a:solidFill>
                            <a:schemeClr val="tx1"/>
                          </a:solidFill>
                          <a:effectLst/>
                          <a:highlight>
                            <a:srgbClr val="FFFF00"/>
                          </a:highlight>
                        </a:rPr>
                        <a:t>GERP02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GER01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HERVERTZ</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23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11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2665625055"/>
                  </a:ext>
                </a:extLst>
              </a:tr>
              <a:tr h="265057">
                <a:tc>
                  <a:txBody>
                    <a:bodyPr/>
                    <a:lstStyle/>
                    <a:p>
                      <a:pPr marL="0" marR="0">
                        <a:lnSpc>
                          <a:spcPct val="107000"/>
                        </a:lnSpc>
                        <a:spcBef>
                          <a:spcPts val="0"/>
                        </a:spcBef>
                        <a:spcAft>
                          <a:spcPts val="0"/>
                        </a:spcAft>
                      </a:pPr>
                      <a:r>
                        <a:rPr lang="en-GB" sz="1400">
                          <a:solidFill>
                            <a:schemeClr val="tx1"/>
                          </a:solidFill>
                          <a:effectLst/>
                          <a:highlight>
                            <a:srgbClr val="FFFF00"/>
                          </a:highlight>
                        </a:rPr>
                        <a:t>GERP03</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GER01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MULLER</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34</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6</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5</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rPr>
                        <a:t>13</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643745669"/>
                  </a:ext>
                </a:extLst>
              </a:tr>
              <a:tr h="253569">
                <a:tc>
                  <a:txBody>
                    <a:bodyPr/>
                    <a:lstStyle/>
                    <a:p>
                      <a:pPr marL="0" marR="0">
                        <a:lnSpc>
                          <a:spcPct val="107000"/>
                        </a:lnSpc>
                        <a:spcBef>
                          <a:spcPts val="0"/>
                        </a:spcBef>
                        <a:spcAft>
                          <a:spcPts val="0"/>
                        </a:spcAft>
                      </a:pPr>
                      <a:r>
                        <a:rPr lang="en-GB" sz="1400">
                          <a:solidFill>
                            <a:schemeClr val="tx1"/>
                          </a:solidFill>
                          <a:effectLst/>
                          <a:highlight>
                            <a:srgbClr val="FFFF00"/>
                          </a:highlight>
                        </a:rPr>
                        <a:t>BRAP01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BRA01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rPr>
                        <a:t>NEYMER</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rPr>
                        <a:t>30</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highlight>
                            <a:srgbClr val="FFFF00"/>
                          </a:highlight>
                        </a:rPr>
                        <a:t>4</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7</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2</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a:solidFill>
                            <a:schemeClr val="tx1"/>
                          </a:solidFill>
                          <a:effectLst/>
                          <a:highlight>
                            <a:srgbClr val="FFFF00"/>
                          </a:highlight>
                        </a:rPr>
                        <a:t>1</a:t>
                      </a:r>
                      <a:endParaRPr lang="en-GB"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tc>
                  <a:txBody>
                    <a:bodyPr/>
                    <a:lstStyle/>
                    <a:p>
                      <a:pPr marL="0" marR="0">
                        <a:lnSpc>
                          <a:spcPct val="107000"/>
                        </a:lnSpc>
                        <a:spcBef>
                          <a:spcPts val="0"/>
                        </a:spcBef>
                        <a:spcAft>
                          <a:spcPts val="0"/>
                        </a:spcAft>
                      </a:pPr>
                      <a:r>
                        <a:rPr lang="en-GB" sz="1400" dirty="0">
                          <a:solidFill>
                            <a:schemeClr val="tx1"/>
                          </a:solidFill>
                          <a:effectLst/>
                        </a:rPr>
                        <a:t>10</a:t>
                      </a: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90000"/>
                      </a:schemeClr>
                    </a:solidFill>
                  </a:tcPr>
                </a:tc>
                <a:extLst>
                  <a:ext uri="{0D108BD9-81ED-4DB2-BD59-A6C34878D82A}">
                    <a16:rowId xmlns:a16="http://schemas.microsoft.com/office/drawing/2014/main" val="3996174886"/>
                  </a:ext>
                </a:extLst>
              </a:tr>
            </a:tbl>
          </a:graphicData>
        </a:graphic>
      </p:graphicFrame>
      <p:sp>
        <p:nvSpPr>
          <p:cNvPr id="12" name="TextBox 11">
            <a:extLst>
              <a:ext uri="{FF2B5EF4-FFF2-40B4-BE49-F238E27FC236}">
                <a16:creationId xmlns:a16="http://schemas.microsoft.com/office/drawing/2014/main" id="{F8A0F051-D229-5CD2-A793-5E308BAE3C40}"/>
              </a:ext>
            </a:extLst>
          </p:cNvPr>
          <p:cNvSpPr txBox="1"/>
          <p:nvPr/>
        </p:nvSpPr>
        <p:spPr>
          <a:xfrm>
            <a:off x="1176496" y="591651"/>
            <a:ext cx="2862104" cy="523220"/>
          </a:xfrm>
          <a:prstGeom prst="rect">
            <a:avLst/>
          </a:prstGeom>
          <a:noFill/>
        </p:spPr>
        <p:txBody>
          <a:bodyPr wrap="square" rtlCol="0">
            <a:spAutoFit/>
          </a:bodyPr>
          <a:lstStyle/>
          <a:p>
            <a:r>
              <a:rPr lang="en-GB" sz="2800" b="1" dirty="0">
                <a:effectLst/>
                <a:ea typeface="Calibri" panose="020F0502020204030204" pitchFamily="34" charset="0"/>
                <a:cs typeface="Times New Roman" panose="02020603050405020304" pitchFamily="18" charset="0"/>
              </a:rPr>
              <a:t>Player Table:</a:t>
            </a:r>
            <a:endParaRPr lang="en-GB" sz="2500" dirty="0"/>
          </a:p>
        </p:txBody>
      </p:sp>
    </p:spTree>
    <p:extLst>
      <p:ext uri="{BB962C8B-B14F-4D97-AF65-F5344CB8AC3E}">
        <p14:creationId xmlns:p14="http://schemas.microsoft.com/office/powerpoint/2010/main" val="176968537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DB117-B6E5-823A-6874-BB0840FF7CBD}"/>
              </a:ext>
            </a:extLst>
          </p:cNvPr>
          <p:cNvSpPr>
            <a:spLocks noGrp="1"/>
          </p:cNvSpPr>
          <p:nvPr>
            <p:ph type="title"/>
          </p:nvPr>
        </p:nvSpPr>
        <p:spPr>
          <a:xfrm>
            <a:off x="838200" y="429974"/>
            <a:ext cx="2524760" cy="874395"/>
          </a:xfrm>
        </p:spPr>
        <p:txBody>
          <a:bodyPr/>
          <a:lstStyle/>
          <a:p>
            <a:r>
              <a:rPr lang="en-US" b="1" dirty="0"/>
              <a:t>AFTER 2NF:</a:t>
            </a:r>
            <a:endParaRPr lang="en-GB" b="1" dirty="0"/>
          </a:p>
        </p:txBody>
      </p:sp>
      <p:sp>
        <p:nvSpPr>
          <p:cNvPr id="4" name="Date Placeholder 3">
            <a:extLst>
              <a:ext uri="{FF2B5EF4-FFF2-40B4-BE49-F238E27FC236}">
                <a16:creationId xmlns:a16="http://schemas.microsoft.com/office/drawing/2014/main" id="{7935017C-4A43-326B-EEEE-CFA33A55F989}"/>
              </a:ext>
            </a:extLst>
          </p:cNvPr>
          <p:cNvSpPr>
            <a:spLocks noGrp="1"/>
          </p:cNvSpPr>
          <p:nvPr>
            <p:ph type="dt" sz="half" idx="10"/>
          </p:nvPr>
        </p:nvSpPr>
        <p:spPr/>
        <p:txBody>
          <a:bodyPr/>
          <a:lstStyle/>
          <a:p>
            <a:r>
              <a:rPr lang="en-US"/>
              <a:t>INTRODUCTION TO DATABASE</a:t>
            </a:r>
            <a:endParaRPr lang="en-US" dirty="0"/>
          </a:p>
        </p:txBody>
      </p:sp>
      <p:sp>
        <p:nvSpPr>
          <p:cNvPr id="5" name="Footer Placeholder 4">
            <a:extLst>
              <a:ext uri="{FF2B5EF4-FFF2-40B4-BE49-F238E27FC236}">
                <a16:creationId xmlns:a16="http://schemas.microsoft.com/office/drawing/2014/main" id="{191429A6-695E-0DB3-3D76-8E147114967D}"/>
              </a:ext>
            </a:extLst>
          </p:cNvPr>
          <p:cNvSpPr>
            <a:spLocks noGrp="1"/>
          </p:cNvSpPr>
          <p:nvPr>
            <p:ph type="ftr" sz="quarter" idx="11"/>
          </p:nvPr>
        </p:nvSpPr>
        <p:spPr/>
        <p:txBody>
          <a:bodyPr/>
          <a:lstStyle/>
          <a:p>
            <a:r>
              <a:rPr lang="en-GB"/>
              <a:t>FIFA FOOTBALL WORLD CUP MANAGEMENT SYSTEM</a:t>
            </a:r>
            <a:endParaRPr lang="en-US" dirty="0"/>
          </a:p>
        </p:txBody>
      </p:sp>
      <p:sp>
        <p:nvSpPr>
          <p:cNvPr id="6" name="Slide Number Placeholder 5">
            <a:extLst>
              <a:ext uri="{FF2B5EF4-FFF2-40B4-BE49-F238E27FC236}">
                <a16:creationId xmlns:a16="http://schemas.microsoft.com/office/drawing/2014/main" id="{CC710761-9A13-91ED-48B8-E725FDFEEB6C}"/>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0" name="TextBox 9">
            <a:extLst>
              <a:ext uri="{FF2B5EF4-FFF2-40B4-BE49-F238E27FC236}">
                <a16:creationId xmlns:a16="http://schemas.microsoft.com/office/drawing/2014/main" id="{5BE1A5F7-57FE-3A7B-1ED1-CBC8ACB41FC5}"/>
              </a:ext>
            </a:extLst>
          </p:cNvPr>
          <p:cNvSpPr txBox="1"/>
          <p:nvPr/>
        </p:nvSpPr>
        <p:spPr>
          <a:xfrm>
            <a:off x="1828800" y="3173095"/>
            <a:ext cx="2113280" cy="762000"/>
          </a:xfrm>
          <a:prstGeom prst="rect">
            <a:avLst/>
          </a:prstGeom>
          <a:noFill/>
        </p:spPr>
        <p:txBody>
          <a:bodyPr wrap="square" rtlCol="0">
            <a:spAutoFit/>
          </a:bodyPr>
          <a:lstStyle/>
          <a:p>
            <a:endParaRPr lang="en-GB" dirty="0"/>
          </a:p>
        </p:txBody>
      </p:sp>
      <p:sp>
        <p:nvSpPr>
          <p:cNvPr id="11" name="TextBox 10">
            <a:extLst>
              <a:ext uri="{FF2B5EF4-FFF2-40B4-BE49-F238E27FC236}">
                <a16:creationId xmlns:a16="http://schemas.microsoft.com/office/drawing/2014/main" id="{6FD9FA50-E180-70BE-0F6A-6F5580FBCCB2}"/>
              </a:ext>
            </a:extLst>
          </p:cNvPr>
          <p:cNvSpPr txBox="1"/>
          <p:nvPr/>
        </p:nvSpPr>
        <p:spPr>
          <a:xfrm>
            <a:off x="924560" y="1304369"/>
            <a:ext cx="2032000" cy="369332"/>
          </a:xfrm>
          <a:prstGeom prst="rect">
            <a:avLst/>
          </a:prstGeom>
          <a:noFill/>
        </p:spPr>
        <p:txBody>
          <a:bodyPr wrap="square" rtlCol="0">
            <a:spAutoFit/>
          </a:bodyPr>
          <a:lstStyle/>
          <a:p>
            <a:r>
              <a:rPr lang="en-US" dirty="0"/>
              <a:t>PLAYER table:</a:t>
            </a:r>
            <a:endParaRPr lang="en-GB" dirty="0"/>
          </a:p>
        </p:txBody>
      </p:sp>
      <p:sp>
        <p:nvSpPr>
          <p:cNvPr id="14" name="TextBox 13">
            <a:extLst>
              <a:ext uri="{FF2B5EF4-FFF2-40B4-BE49-F238E27FC236}">
                <a16:creationId xmlns:a16="http://schemas.microsoft.com/office/drawing/2014/main" id="{175C650C-6626-0369-4F84-6C78ABB4197A}"/>
              </a:ext>
            </a:extLst>
          </p:cNvPr>
          <p:cNvSpPr txBox="1"/>
          <p:nvPr/>
        </p:nvSpPr>
        <p:spPr>
          <a:xfrm>
            <a:off x="6045202" y="1304369"/>
            <a:ext cx="2783840" cy="369332"/>
          </a:xfrm>
          <a:prstGeom prst="rect">
            <a:avLst/>
          </a:prstGeom>
          <a:noFill/>
        </p:spPr>
        <p:txBody>
          <a:bodyPr wrap="square" rtlCol="0">
            <a:spAutoFit/>
          </a:bodyPr>
          <a:lstStyle/>
          <a:p>
            <a:r>
              <a:rPr lang="en-US" dirty="0"/>
              <a:t>PLAYER_STATS table:</a:t>
            </a:r>
            <a:endParaRPr lang="en-GB" dirty="0"/>
          </a:p>
        </p:txBody>
      </p:sp>
      <p:pic>
        <p:nvPicPr>
          <p:cNvPr id="18" name="Picture 17">
            <a:extLst>
              <a:ext uri="{FF2B5EF4-FFF2-40B4-BE49-F238E27FC236}">
                <a16:creationId xmlns:a16="http://schemas.microsoft.com/office/drawing/2014/main" id="{5AD04DE0-C76B-0F30-B3A5-00E2399F11C4}"/>
              </a:ext>
            </a:extLst>
          </p:cNvPr>
          <p:cNvPicPr>
            <a:picLocks noChangeAspect="1"/>
          </p:cNvPicPr>
          <p:nvPr/>
        </p:nvPicPr>
        <p:blipFill>
          <a:blip r:embed="rId2"/>
          <a:stretch>
            <a:fillRect/>
          </a:stretch>
        </p:blipFill>
        <p:spPr>
          <a:xfrm>
            <a:off x="6022340" y="1877258"/>
            <a:ext cx="4617385" cy="3393823"/>
          </a:xfrm>
          <a:prstGeom prst="rect">
            <a:avLst/>
          </a:prstGeom>
        </p:spPr>
      </p:pic>
      <p:pic>
        <p:nvPicPr>
          <p:cNvPr id="19" name="Picture 18">
            <a:extLst>
              <a:ext uri="{FF2B5EF4-FFF2-40B4-BE49-F238E27FC236}">
                <a16:creationId xmlns:a16="http://schemas.microsoft.com/office/drawing/2014/main" id="{F5012C27-599E-B120-FEC5-96FD4ADA3FB8}"/>
              </a:ext>
            </a:extLst>
          </p:cNvPr>
          <p:cNvPicPr>
            <a:picLocks noChangeAspect="1"/>
          </p:cNvPicPr>
          <p:nvPr/>
        </p:nvPicPr>
        <p:blipFill>
          <a:blip r:embed="rId3"/>
          <a:stretch>
            <a:fillRect/>
          </a:stretch>
        </p:blipFill>
        <p:spPr>
          <a:xfrm>
            <a:off x="909320" y="1877258"/>
            <a:ext cx="3997960" cy="3393823"/>
          </a:xfrm>
          <a:prstGeom prst="rect">
            <a:avLst/>
          </a:prstGeom>
        </p:spPr>
      </p:pic>
      <p:sp>
        <p:nvSpPr>
          <p:cNvPr id="20" name="TextBox 19">
            <a:extLst>
              <a:ext uri="{FF2B5EF4-FFF2-40B4-BE49-F238E27FC236}">
                <a16:creationId xmlns:a16="http://schemas.microsoft.com/office/drawing/2014/main" id="{844A064A-44BC-0666-FAAF-567D2B9F0188}"/>
              </a:ext>
            </a:extLst>
          </p:cNvPr>
          <p:cNvSpPr txBox="1"/>
          <p:nvPr/>
        </p:nvSpPr>
        <p:spPr>
          <a:xfrm>
            <a:off x="828040" y="5624433"/>
            <a:ext cx="4704080" cy="369332"/>
          </a:xfrm>
          <a:prstGeom prst="rect">
            <a:avLst/>
          </a:prstGeom>
          <a:noFill/>
        </p:spPr>
        <p:txBody>
          <a:bodyPr wrap="square" rtlCol="0">
            <a:spAutoFit/>
          </a:bodyPr>
          <a:lstStyle/>
          <a:p>
            <a:pPr marL="285750" indent="-285750">
              <a:buFont typeface="Arial" panose="020B0604020202020204" pitchFamily="34" charset="0"/>
              <a:buChar char="•"/>
            </a:pPr>
            <a:r>
              <a:rPr lang="en-US" dirty="0"/>
              <a:t>1NF and 3NF are not required on this table</a:t>
            </a:r>
            <a:endParaRPr lang="en-GB" dirty="0"/>
          </a:p>
        </p:txBody>
      </p:sp>
    </p:spTree>
    <p:extLst>
      <p:ext uri="{BB962C8B-B14F-4D97-AF65-F5344CB8AC3E}">
        <p14:creationId xmlns:p14="http://schemas.microsoft.com/office/powerpoint/2010/main" val="3853706209"/>
      </p:ext>
    </p:extLst>
  </p:cSld>
  <p:clrMapOvr>
    <a:masterClrMapping/>
  </p:clrMapOvr>
  <p:transition spd="med">
    <p:pull/>
  </p:transition>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79012e0-cb47-4821-b006-6a1fef8eb04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2F73543E83F445919A16E12A0408E9" ma:contentTypeVersion="14" ma:contentTypeDescription="Create a new document." ma:contentTypeScope="" ma:versionID="7900af24a845d37f6863c35f91fa75cd">
  <xsd:schema xmlns:xsd="http://www.w3.org/2001/XMLSchema" xmlns:xs="http://www.w3.org/2001/XMLSchema" xmlns:p="http://schemas.microsoft.com/office/2006/metadata/properties" xmlns:ns3="8c39acc7-04d5-4847-a083-e4eec1778f10" xmlns:ns4="b79012e0-cb47-4821-b006-6a1fef8eb046" targetNamespace="http://schemas.microsoft.com/office/2006/metadata/properties" ma:root="true" ma:fieldsID="38eda1f43efa902a9419e6cacc4fcf6b" ns3:_="" ns4:_="">
    <xsd:import namespace="8c39acc7-04d5-4847-a083-e4eec1778f10"/>
    <xsd:import namespace="b79012e0-cb47-4821-b006-6a1fef8eb04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39acc7-04d5-4847-a083-e4eec1778f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9012e0-cb47-4821-b006-6a1fef8eb0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7F97B18F-50BC-4F30-8373-93489E845F83}">
  <ds:schemaRefs>
    <ds:schemaRef ds:uri="http://purl.org/dc/dcmitype/"/>
    <ds:schemaRef ds:uri="http://schemas.microsoft.com/office/infopath/2007/PartnerControls"/>
    <ds:schemaRef ds:uri="b79012e0-cb47-4821-b006-6a1fef8eb046"/>
    <ds:schemaRef ds:uri="http://schemas.openxmlformats.org/package/2006/metadata/core-properties"/>
    <ds:schemaRef ds:uri="http://schemas.microsoft.com/office/2006/documentManagement/types"/>
    <ds:schemaRef ds:uri="http://www.w3.org/XML/1998/namespace"/>
    <ds:schemaRef ds:uri="http://purl.org/dc/terms/"/>
    <ds:schemaRef ds:uri="8c39acc7-04d5-4847-a083-e4eec1778f1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9DB081F-517E-4794-8571-380641DCF7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39acc7-04d5-4847-a083-e4eec1778f10"/>
    <ds:schemaRef ds:uri="b79012e0-cb47-4821-b006-6a1fef8eb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152</TotalTime>
  <Words>2924</Words>
  <Application>Microsoft Office PowerPoint</Application>
  <PresentationFormat>Widescreen</PresentationFormat>
  <Paragraphs>547</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Symbol</vt:lpstr>
      <vt:lpstr>Tenorite</vt:lpstr>
      <vt:lpstr>Times New Roman</vt:lpstr>
      <vt:lpstr>Monoline</vt:lpstr>
      <vt:lpstr>PROJECT ON: FIFA FOOTBALL WORLD CUP DATABASE MANAGEMENT SYSTEM</vt:lpstr>
      <vt:lpstr>PowerPoint Presentation</vt:lpstr>
      <vt:lpstr>INTRODUCTION:</vt:lpstr>
      <vt:lpstr>PowerPoint Presentation</vt:lpstr>
      <vt:lpstr>PowerPoint Presentation</vt:lpstr>
      <vt:lpstr>PowerPoint Presentation</vt:lpstr>
      <vt:lpstr>NORMALIZATION:</vt:lpstr>
      <vt:lpstr> 2NF: Before 2NF: </vt:lpstr>
      <vt:lpstr>AFTER 2NF:</vt:lpstr>
      <vt:lpstr>Team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INSERTION: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FIFA FOOTBALL WORLD CUP DATABASE MANAGEMENT SYSTEM</dc:title>
  <dc:creator>TOUHID ALAM</dc:creator>
  <cp:lastModifiedBy>TOUHID ALAM</cp:lastModifiedBy>
  <cp:revision>10</cp:revision>
  <dcterms:created xsi:type="dcterms:W3CDTF">2022-12-10T07:46:12Z</dcterms:created>
  <dcterms:modified xsi:type="dcterms:W3CDTF">2022-12-24T15:16:43Z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0x010100FA2F73543E83F445919A16E12A0408E9</vt:lpwstr>
  </property>
</Properties>
</file>